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84" r:id="rId3"/>
    <p:sldId id="288" r:id="rId4"/>
    <p:sldId id="278" r:id="rId5"/>
    <p:sldId id="285" r:id="rId6"/>
    <p:sldId id="258" r:id="rId7"/>
    <p:sldId id="279" r:id="rId8"/>
    <p:sldId id="282" r:id="rId9"/>
    <p:sldId id="283" r:id="rId10"/>
    <p:sldId id="281" r:id="rId11"/>
    <p:sldId id="286" r:id="rId12"/>
    <p:sldId id="287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77" r:id="rId21"/>
  </p:sldIdLst>
  <p:sldSz cx="10160000" cy="7620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0">
          <p15:clr>
            <a:srgbClr val="A4A3A4"/>
          </p15:clr>
        </p15:guide>
        <p15:guide id="2" pos="32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588" autoAdjust="0"/>
    <p:restoredTop sz="94671" autoAdjust="0"/>
  </p:normalViewPr>
  <p:slideViewPr>
    <p:cSldViewPr>
      <p:cViewPr varScale="1">
        <p:scale>
          <a:sx n="68" d="100"/>
          <a:sy n="68" d="100"/>
        </p:scale>
        <p:origin x="224" y="68"/>
      </p:cViewPr>
      <p:guideLst>
        <p:guide orient="horz" pos="2400"/>
        <p:guide pos="32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367141"/>
            <a:ext cx="8636000" cy="16333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318000"/>
            <a:ext cx="7112000" cy="19473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220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744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4896557"/>
            <a:ext cx="8636000" cy="15134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3229682"/>
            <a:ext cx="8636000" cy="166687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994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1778002"/>
            <a:ext cx="4487333" cy="50288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465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705681"/>
            <a:ext cx="4489098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2416528"/>
            <a:ext cx="4489098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1705681"/>
            <a:ext cx="4490861" cy="71084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2416528"/>
            <a:ext cx="4490861" cy="43903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6470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8133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089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03389"/>
            <a:ext cx="3342570" cy="129116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303391"/>
            <a:ext cx="5679722" cy="650345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1594557"/>
            <a:ext cx="3342570" cy="52122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0809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5334000"/>
            <a:ext cx="6096000" cy="62970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680861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5963709"/>
            <a:ext cx="6096000" cy="8942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239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9522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305155"/>
            <a:ext cx="2286000" cy="65016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305155"/>
            <a:ext cx="6688667" cy="65016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14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05153"/>
            <a:ext cx="9144000" cy="127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778002"/>
            <a:ext cx="9144000" cy="5028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7062613"/>
            <a:ext cx="2370667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2D6CB-3DB5-46B7-9B8D-CF37CBF2694B}" type="datetimeFigureOut">
              <a:rPr lang="en-GB" smtClean="0"/>
              <a:t>23/11/2020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7062613"/>
            <a:ext cx="3217333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7062613"/>
            <a:ext cx="2370667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092FC-B0D9-42FE-8F6E-DB31D99EED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829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eLoNYvOf9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bCtE5fEJ6Q" TargetMode="External"/><Relationship Id="rId2" Type="http://schemas.openxmlformats.org/officeDocument/2006/relationships/hyperlink" Target="https://www.youtube.com/watch?v=Vwigmktix2Y" TargetMode="Externa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jZolHCrC8E" TargetMode="External"/><Relationship Id="rId2" Type="http://schemas.openxmlformats.org/officeDocument/2006/relationships/hyperlink" Target="https://www.youtube.com/watch?v=PnFKaaOSPm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KMgJD-VDzc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qa.org.uk/find-past-papers-and-mark-scheme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43496" y="2297832"/>
            <a:ext cx="9073008" cy="44012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rtlCol="0">
            <a:spAutoFit/>
          </a:bodyPr>
          <a:lstStyle/>
          <a:p>
            <a:r>
              <a:rPr lang="en-GB" sz="2800" b="1" dirty="0" smtClean="0">
                <a:solidFill>
                  <a:srgbClr val="000000"/>
                </a:solidFill>
                <a:latin typeface="Arial Black - 23"/>
              </a:rPr>
              <a:t>Objectives:</a:t>
            </a:r>
          </a:p>
          <a:p>
            <a:endParaRPr lang="en-GB" sz="2800" b="1" dirty="0" smtClean="0">
              <a:solidFill>
                <a:srgbClr val="000000"/>
              </a:solidFill>
              <a:latin typeface="Arial Black - 23"/>
            </a:endParaRPr>
          </a:p>
          <a:p>
            <a:r>
              <a:rPr lang="en-GB" sz="2800" b="1" dirty="0" smtClean="0">
                <a:solidFill>
                  <a:srgbClr val="000000"/>
                </a:solidFill>
                <a:latin typeface="Arial Black - 23"/>
              </a:rPr>
              <a:t>To help you understand the course content and answer some key questions.</a:t>
            </a:r>
          </a:p>
          <a:p>
            <a:endParaRPr lang="en-GB" sz="2800" b="1" dirty="0">
              <a:solidFill>
                <a:srgbClr val="000000"/>
              </a:solidFill>
              <a:latin typeface="Arial Black - 23"/>
            </a:endParaRPr>
          </a:p>
          <a:p>
            <a:r>
              <a:rPr lang="en-GB" sz="2800" b="1" dirty="0" smtClean="0">
                <a:solidFill>
                  <a:srgbClr val="000000"/>
                </a:solidFill>
                <a:latin typeface="Arial Black - 23"/>
              </a:rPr>
              <a:t>To help inform your decision about A level choices in September</a:t>
            </a:r>
          </a:p>
          <a:p>
            <a:endParaRPr lang="en-GB" sz="2800" b="1" dirty="0" smtClean="0">
              <a:solidFill>
                <a:srgbClr val="000000"/>
              </a:solidFill>
              <a:latin typeface="Arial Black - 23"/>
            </a:endParaRPr>
          </a:p>
          <a:p>
            <a:r>
              <a:rPr lang="en-GB" sz="2800" b="1" dirty="0" smtClean="0">
                <a:solidFill>
                  <a:srgbClr val="000000"/>
                </a:solidFill>
                <a:latin typeface="Arial Black - 23"/>
              </a:rPr>
              <a:t>To set tasks which you will complete over the summer if you wish to study Psychology</a:t>
            </a:r>
            <a:endParaRPr lang="en-GB" sz="2800" b="1" dirty="0">
              <a:solidFill>
                <a:srgbClr val="000000"/>
              </a:solidFill>
              <a:latin typeface="Arial Black - 23"/>
            </a:endParaRPr>
          </a:p>
        </p:txBody>
      </p:sp>
      <p:sp>
        <p:nvSpPr>
          <p:cNvPr id="8" name="Title 7"/>
          <p:cNvSpPr txBox="1">
            <a:spLocks noGrp="1"/>
          </p:cNvSpPr>
          <p:nvPr>
            <p:ph type="ctrTitle"/>
          </p:nvPr>
        </p:nvSpPr>
        <p:spPr>
          <a:xfrm>
            <a:off x="762000" y="919227"/>
            <a:ext cx="8636000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Arial Black - 28"/>
              </a:rPr>
              <a:t>6</a:t>
            </a:r>
            <a:r>
              <a:rPr lang="en-GB" sz="3600" baseline="30000" dirty="0" smtClean="0">
                <a:solidFill>
                  <a:srgbClr val="0000FF"/>
                </a:solidFill>
                <a:latin typeface="Arial Black - 28"/>
              </a:rPr>
              <a:t>th</a:t>
            </a:r>
            <a:r>
              <a:rPr lang="en-GB" sz="3600" dirty="0" smtClean="0">
                <a:solidFill>
                  <a:srgbClr val="0000FF"/>
                </a:solidFill>
                <a:latin typeface="Arial Black - 28"/>
              </a:rPr>
              <a:t> Form Psychology</a:t>
            </a:r>
            <a:endParaRPr lang="en-GB" sz="3600" dirty="0">
              <a:solidFill>
                <a:srgbClr val="0000FF"/>
              </a:solidFill>
              <a:latin typeface="Arial Black - 28"/>
            </a:endParaRPr>
          </a:p>
        </p:txBody>
      </p:sp>
    </p:spTree>
    <p:extLst>
      <p:ext uri="{BB962C8B-B14F-4D97-AF65-F5344CB8AC3E}">
        <p14:creationId xmlns:p14="http://schemas.microsoft.com/office/powerpoint/2010/main" val="51780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Who will be teaching psychology?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Mr Turner and Mrs Smith will share the lessons in Year 12. </a:t>
            </a:r>
          </a:p>
          <a:p>
            <a:r>
              <a:rPr lang="en-GB" dirty="0" smtClean="0"/>
              <a:t>There will be four lessons with each teacher every fortnight. </a:t>
            </a:r>
          </a:p>
          <a:p>
            <a:r>
              <a:rPr lang="en-GB" dirty="0" smtClean="0"/>
              <a:t>Most lessons are likely to be in room 22.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552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Introduction to the study of behaviour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b="1" dirty="0" smtClean="0"/>
              <a:t>Starter</a:t>
            </a:r>
            <a:r>
              <a:rPr lang="en-GB" dirty="0" smtClean="0"/>
              <a:t>: </a:t>
            </a:r>
          </a:p>
          <a:p>
            <a:pPr marL="0" indent="0">
              <a:buNone/>
            </a:pPr>
            <a:r>
              <a:rPr lang="en-GB" dirty="0" smtClean="0"/>
              <a:t>This is a video I normally show to new students, it is from The Big Bang Theory show. It genuinely shows one psychological approach to explain how we learn – it is the basis of the behaviourist approach (learning theory). We will study this in some detail in Year 1.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https://www.youtube.com/watch?v=teLoNYvOf90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Which topics are studied?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3600" dirty="0" smtClean="0"/>
              <a:t>Year 1</a:t>
            </a:r>
            <a:endParaRPr lang="en-GB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sz="2800" dirty="0" smtClean="0"/>
              <a:t>Attachment</a:t>
            </a:r>
          </a:p>
          <a:p>
            <a:r>
              <a:rPr lang="en-GB" sz="2800" dirty="0" smtClean="0"/>
              <a:t>Memory</a:t>
            </a:r>
          </a:p>
          <a:p>
            <a:r>
              <a:rPr lang="en-GB" sz="2800" dirty="0" smtClean="0"/>
              <a:t>Social Influence</a:t>
            </a:r>
          </a:p>
          <a:p>
            <a:r>
              <a:rPr lang="en-GB" sz="2800" dirty="0" smtClean="0"/>
              <a:t>Approaches</a:t>
            </a:r>
          </a:p>
          <a:p>
            <a:r>
              <a:rPr lang="en-GB" sz="2800" dirty="0" smtClean="0"/>
              <a:t>Psychopathology</a:t>
            </a:r>
          </a:p>
          <a:p>
            <a:r>
              <a:rPr lang="en-GB" sz="2800" dirty="0" smtClean="0"/>
              <a:t>Biopsychology </a:t>
            </a:r>
          </a:p>
          <a:p>
            <a:r>
              <a:rPr lang="en-GB" sz="2800" dirty="0" smtClean="0"/>
              <a:t>Research Methods</a:t>
            </a:r>
            <a:endParaRPr lang="en-GB" dirty="0" smtClean="0"/>
          </a:p>
          <a:p>
            <a:endParaRPr lang="en-GB" dirty="0" smtClean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3600" dirty="0" smtClean="0"/>
              <a:t>Year 2</a:t>
            </a:r>
            <a:endParaRPr lang="en-GB" sz="360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sz="2800" dirty="0" smtClean="0"/>
              <a:t>Schizophrenia</a:t>
            </a:r>
          </a:p>
          <a:p>
            <a:r>
              <a:rPr lang="en-GB" sz="2800" dirty="0" smtClean="0"/>
              <a:t>Relationships</a:t>
            </a:r>
          </a:p>
          <a:p>
            <a:r>
              <a:rPr lang="en-GB" sz="2800" dirty="0" smtClean="0"/>
              <a:t>Forensic Psychology</a:t>
            </a:r>
          </a:p>
          <a:p>
            <a:r>
              <a:rPr lang="en-GB" sz="2800" dirty="0" smtClean="0"/>
              <a:t>Research Methods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17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496" y="209600"/>
            <a:ext cx="9144000" cy="127259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4000" dirty="0" smtClean="0"/>
              <a:t>For examples of the type of things we study you can look at the following video clips</a:t>
            </a: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3600" dirty="0" smtClean="0"/>
              <a:t>Year 1</a:t>
            </a:r>
            <a:endParaRPr lang="en-GB" sz="36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800" dirty="0" smtClean="0"/>
              <a:t>Memory </a:t>
            </a:r>
            <a:r>
              <a:rPr lang="en-GB" dirty="0" smtClean="0"/>
              <a:t>- Clive </a:t>
            </a:r>
            <a:r>
              <a:rPr lang="en-GB" dirty="0"/>
              <a:t>Wearing case </a:t>
            </a:r>
            <a:r>
              <a:rPr lang="en-GB" dirty="0" smtClean="0"/>
              <a:t>study</a:t>
            </a:r>
            <a:endParaRPr lang="en-GB" dirty="0"/>
          </a:p>
          <a:p>
            <a:pPr marL="0" indent="0">
              <a:buNone/>
            </a:pPr>
            <a:r>
              <a:rPr lang="en-GB" sz="2000" dirty="0">
                <a:hlinkClick r:id="rId2"/>
              </a:rPr>
              <a:t>https://</a:t>
            </a:r>
            <a:r>
              <a:rPr lang="en-GB" sz="2000" dirty="0" smtClean="0">
                <a:hlinkClick r:id="rId2"/>
              </a:rPr>
              <a:t>www.youtube.com/watch?v=Vwigmktix2Y</a:t>
            </a:r>
            <a:endParaRPr lang="en-GB" sz="2000" dirty="0" smtClean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GB" sz="3600" dirty="0" smtClean="0"/>
              <a:t>Year 2</a:t>
            </a:r>
            <a:endParaRPr lang="en-GB" sz="360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800" dirty="0" smtClean="0"/>
              <a:t>Schizophrenia</a:t>
            </a:r>
          </a:p>
          <a:p>
            <a:pPr marL="0" indent="0">
              <a:buNone/>
            </a:pPr>
            <a:r>
              <a:rPr lang="en-GB" sz="2000" dirty="0" smtClean="0">
                <a:hlinkClick r:id="rId3"/>
              </a:rPr>
              <a:t>https</a:t>
            </a:r>
            <a:r>
              <a:rPr lang="en-GB" sz="2000" dirty="0">
                <a:hlinkClick r:id="rId3"/>
              </a:rPr>
              <a:t>://</a:t>
            </a:r>
            <a:r>
              <a:rPr lang="en-GB" sz="2000" dirty="0" smtClean="0">
                <a:hlinkClick r:id="rId3"/>
              </a:rPr>
              <a:t>www.youtube.com/watch?v=cbCtE5fEJ6Q</a:t>
            </a:r>
            <a:endParaRPr lang="en-GB" sz="2000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385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Which GCSE subjects are most relevant?</a:t>
            </a:r>
            <a:endParaRPr lang="en-GB" dirty="0"/>
          </a:p>
        </p:txBody>
      </p:sp>
      <p:sp>
        <p:nvSpPr>
          <p:cNvPr id="8" name="Content Placeholder 7"/>
          <p:cNvSpPr txBox="1">
            <a:spLocks noGrp="1"/>
          </p:cNvSpPr>
          <p:nvPr>
            <p:ph idx="1"/>
          </p:nvPr>
        </p:nvSpPr>
        <p:spPr>
          <a:xfrm>
            <a:off x="508000" y="1778002"/>
            <a:ext cx="9144000" cy="47459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rtlCol="0">
            <a:spAutoFit/>
          </a:bodyPr>
          <a:lstStyle/>
          <a:p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The answer is </a:t>
            </a:r>
            <a:r>
              <a:rPr lang="en-GB" sz="2400" b="1" dirty="0" smtClean="0">
                <a:solidFill>
                  <a:srgbClr val="000000"/>
                </a:solidFill>
                <a:latin typeface="Times New Roman - 23"/>
              </a:rPr>
              <a:t>science</a:t>
            </a:r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 and </a:t>
            </a:r>
            <a:r>
              <a:rPr lang="en-GB" sz="2400" b="1" dirty="0" smtClean="0">
                <a:solidFill>
                  <a:srgbClr val="000000"/>
                </a:solidFill>
                <a:latin typeface="Times New Roman - 23"/>
              </a:rPr>
              <a:t>maths</a:t>
            </a:r>
          </a:p>
          <a:p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Psychology is the study of human behaviour – in a </a:t>
            </a:r>
            <a:r>
              <a:rPr lang="en-GB" sz="2400" b="1" dirty="0" smtClean="0">
                <a:solidFill>
                  <a:srgbClr val="000000"/>
                </a:solidFill>
                <a:latin typeface="Times New Roman - 23"/>
              </a:rPr>
              <a:t>scientific</a:t>
            </a:r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 way – using </a:t>
            </a:r>
            <a:r>
              <a:rPr lang="en-GB" sz="2400" b="1" dirty="0" smtClean="0">
                <a:solidFill>
                  <a:srgbClr val="000000"/>
                </a:solidFill>
                <a:latin typeface="Times New Roman - 23"/>
              </a:rPr>
              <a:t>scientific</a:t>
            </a:r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 methodology. This is why it is found under science if you look it up in a university prospectus. You can therefore expect to be using scientific approaches and manipulating data.</a:t>
            </a:r>
          </a:p>
          <a:p>
            <a:pPr marL="0" indent="0">
              <a:buNone/>
            </a:pPr>
            <a:endParaRPr lang="en-GB" sz="2400" dirty="0" smtClean="0">
              <a:solidFill>
                <a:srgbClr val="000000"/>
              </a:solidFill>
              <a:latin typeface="Times New Roman - 23"/>
            </a:endParaRPr>
          </a:p>
          <a:p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Moreover, the reason why lots of A-level and degree-level courses ask for </a:t>
            </a:r>
            <a:r>
              <a:rPr lang="en-GB" sz="2400" b="1" dirty="0">
                <a:solidFill>
                  <a:srgbClr val="000000"/>
                </a:solidFill>
                <a:latin typeface="Times New Roman - 23"/>
              </a:rPr>
              <a:t>m</a:t>
            </a:r>
            <a:r>
              <a:rPr lang="en-GB" sz="2400" b="1" dirty="0" smtClean="0">
                <a:solidFill>
                  <a:srgbClr val="000000"/>
                </a:solidFill>
                <a:latin typeface="Times New Roman - 23"/>
              </a:rPr>
              <a:t>athematics</a:t>
            </a:r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 is not just because of the actual numerical </a:t>
            </a:r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work but because </a:t>
            </a:r>
            <a:r>
              <a:rPr lang="en-GB" sz="2400" dirty="0" smtClean="0">
                <a:solidFill>
                  <a:srgbClr val="000000"/>
                </a:solidFill>
                <a:latin typeface="Times New Roman - 23"/>
              </a:rPr>
              <a:t>of the understanding needed for the design and interpretation of  investigations and their findings.</a:t>
            </a:r>
            <a:endParaRPr lang="en-GB" sz="2400" dirty="0">
              <a:solidFill>
                <a:srgbClr val="000000"/>
              </a:solidFill>
              <a:latin typeface="Times New Roman - 23"/>
            </a:endParaRPr>
          </a:p>
        </p:txBody>
      </p:sp>
    </p:spTree>
    <p:extLst>
      <p:ext uri="{BB962C8B-B14F-4D97-AF65-F5344CB8AC3E}">
        <p14:creationId xmlns:p14="http://schemas.microsoft.com/office/powerpoint/2010/main" val="233557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Where does the science</a:t>
            </a:r>
            <a:br>
              <a:rPr lang="en-GB" dirty="0" smtClean="0"/>
            </a:br>
            <a:r>
              <a:rPr lang="en-GB" dirty="0" smtClean="0"/>
              <a:t>and maths come in?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508000" y="1778002"/>
            <a:ext cx="4487333" cy="376019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You need to become confident with the following scientific methods: field experiments, natural experiments, investigations, surveys, interviews, observations, case studies and questionnaires.</a:t>
            </a:r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050" y="4342616"/>
            <a:ext cx="4487862" cy="2996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AutoShape 7" descr="Research Methods: Observations – Miss Smith Has Got Your Back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983" y="1716440"/>
            <a:ext cx="3903521" cy="259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694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Where does the science</a:t>
            </a:r>
            <a:br>
              <a:rPr lang="en-GB" dirty="0" smtClean="0"/>
            </a:br>
            <a:r>
              <a:rPr lang="en-GB" dirty="0" smtClean="0"/>
              <a:t>and maths come in?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08000" y="1778002"/>
            <a:ext cx="9144000" cy="181597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You </a:t>
            </a:r>
            <a:r>
              <a:rPr lang="en-GB" dirty="0"/>
              <a:t>need to </a:t>
            </a:r>
            <a:r>
              <a:rPr lang="en-GB" dirty="0" smtClean="0"/>
              <a:t>become confident with manipulating and analysing data </a:t>
            </a:r>
            <a:r>
              <a:rPr lang="en-GB" dirty="0"/>
              <a:t>- </a:t>
            </a:r>
            <a:r>
              <a:rPr lang="en-GB" dirty="0" smtClean="0"/>
              <a:t>e.g. is it  qualitative or quantitative and is it reliable or valid.</a:t>
            </a:r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03" y="3715665"/>
            <a:ext cx="2808313" cy="346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896" y="3686361"/>
            <a:ext cx="4663790" cy="3271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579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Where does the science</a:t>
            </a:r>
            <a:br>
              <a:rPr lang="en-GB" dirty="0" smtClean="0"/>
            </a:br>
            <a:r>
              <a:rPr lang="en-GB" dirty="0" smtClean="0"/>
              <a:t>and maths come in?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You </a:t>
            </a:r>
            <a:r>
              <a:rPr lang="en-GB" dirty="0"/>
              <a:t>need </a:t>
            </a:r>
            <a:r>
              <a:rPr lang="en-GB" dirty="0" smtClean="0"/>
              <a:t>to become confident drawing and analysing  graphs, bar charts, scattergrams</a:t>
            </a:r>
            <a:r>
              <a:rPr lang="en-GB" dirty="0"/>
              <a:t> </a:t>
            </a:r>
            <a:r>
              <a:rPr lang="en-GB" dirty="0" smtClean="0"/>
              <a:t>and correlations</a:t>
            </a:r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032" y="3325293"/>
            <a:ext cx="4141112" cy="3424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152" y="3328126"/>
            <a:ext cx="3384376" cy="3451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035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Some examples of Yr. 1 content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GB" dirty="0" smtClean="0"/>
              <a:t>The following are examples of one topic which will be taught at the start of  September – Attachment. These are some relevant video clips:</a:t>
            </a:r>
          </a:p>
          <a:p>
            <a:pPr marL="0" indent="0">
              <a:buNone/>
            </a:pPr>
            <a:r>
              <a:rPr lang="en-GB" dirty="0" smtClean="0"/>
              <a:t>Strange situation research </a:t>
            </a:r>
          </a:p>
          <a:p>
            <a:pPr marL="0" indent="0">
              <a:buNone/>
            </a:pPr>
            <a:r>
              <a:rPr lang="en-GB" sz="1600" dirty="0">
                <a:hlinkClick r:id="rId2"/>
              </a:rPr>
              <a:t>https://www.youtube.com/watch?v=PnFKaaOSPmk</a:t>
            </a:r>
            <a:endParaRPr lang="en-GB" sz="1600" dirty="0" smtClean="0"/>
          </a:p>
          <a:p>
            <a:pPr marL="0" indent="0">
              <a:buNone/>
            </a:pPr>
            <a:r>
              <a:rPr lang="en-GB" sz="2800" dirty="0" smtClean="0"/>
              <a:t>The case study of Genie </a:t>
            </a:r>
          </a:p>
          <a:p>
            <a:pPr marL="0" indent="0">
              <a:buNone/>
            </a:pPr>
            <a:r>
              <a:rPr lang="en-GB" sz="1600" dirty="0">
                <a:hlinkClick r:id="rId3"/>
              </a:rPr>
              <a:t>https://</a:t>
            </a:r>
            <a:r>
              <a:rPr lang="en-GB" sz="1600" dirty="0" smtClean="0">
                <a:hlinkClick r:id="rId3"/>
              </a:rPr>
              <a:t>www.youtube.com/watch?v=VjZolHCrC8E</a:t>
            </a:r>
            <a:endParaRPr lang="en-GB" sz="1600" dirty="0" smtClean="0"/>
          </a:p>
          <a:p>
            <a:pPr marL="0" indent="0">
              <a:buNone/>
            </a:pPr>
            <a:r>
              <a:rPr lang="en-GB" sz="2400" dirty="0" smtClean="0"/>
              <a:t>Bowlby’s monotropic theory</a:t>
            </a:r>
          </a:p>
          <a:p>
            <a:pPr marL="0" indent="0">
              <a:buNone/>
            </a:pPr>
            <a:r>
              <a:rPr lang="en-GB" sz="1800" dirty="0">
                <a:hlinkClick r:id="rId4"/>
              </a:rPr>
              <a:t>https://www.youtube.com/watch?v=nKMgJD-VDzc</a:t>
            </a:r>
            <a:endParaRPr lang="en-GB" sz="1800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4408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Is there any coursework?</a:t>
            </a:r>
            <a:br>
              <a:rPr lang="en-GB" dirty="0" smtClean="0"/>
            </a:br>
            <a:r>
              <a:rPr lang="en-GB" dirty="0" smtClean="0"/>
              <a:t>How will students be assessed?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There is no coursework</a:t>
            </a:r>
          </a:p>
          <a:p>
            <a:r>
              <a:rPr lang="en-GB" dirty="0" smtClean="0"/>
              <a:t>There are three exams at the end of the two years:</a:t>
            </a:r>
          </a:p>
          <a:p>
            <a:r>
              <a:rPr lang="en-GB" dirty="0" smtClean="0"/>
              <a:t>Paper 1 – 90 minutes</a:t>
            </a:r>
          </a:p>
          <a:p>
            <a:r>
              <a:rPr lang="en-GB" dirty="0" smtClean="0"/>
              <a:t>Paper 2 – 90 minutes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Paper 3 is based on Year 2 topics and lasts 2 hours</a:t>
            </a:r>
          </a:p>
          <a:p>
            <a:r>
              <a:rPr lang="en-GB" dirty="0" smtClean="0"/>
              <a:t>Here are some examples of past papers from AQA </a:t>
            </a:r>
          </a:p>
          <a:p>
            <a:pPr marL="0" indent="0">
              <a:buNone/>
            </a:pPr>
            <a:r>
              <a:rPr lang="en-GB" sz="2400" dirty="0">
                <a:hlinkClick r:id="rId2"/>
              </a:rPr>
              <a:t>https://www.aqa.org.uk/find-past-papers-and-mark-schemes</a:t>
            </a:r>
            <a:endParaRPr lang="en-GB" sz="2400" dirty="0" smtClean="0"/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6719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What is the Year 11 Transition task? </a:t>
            </a:r>
            <a:br>
              <a:rPr lang="en-GB" dirty="0" smtClean="0"/>
            </a:br>
            <a:r>
              <a:rPr lang="en-GB" dirty="0" smtClean="0"/>
              <a:t>Where are the details?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 smtClean="0"/>
              <a:t>The task can be found on Firefly if you look under Psychology A level</a:t>
            </a:r>
          </a:p>
          <a:p>
            <a:r>
              <a:rPr lang="en-GB" dirty="0" smtClean="0"/>
              <a:t>The task is a project where you need to find some data and then use it in a scientific way to answer a question. </a:t>
            </a:r>
          </a:p>
          <a:p>
            <a:r>
              <a:rPr lang="en-GB" dirty="0" smtClean="0"/>
              <a:t>You will need to follow the instructions very carefully</a:t>
            </a:r>
          </a:p>
          <a:p>
            <a:r>
              <a:rPr lang="en-GB" dirty="0" smtClean="0"/>
              <a:t>If you need some help you can email Mrs Smith or Mr </a:t>
            </a:r>
            <a:r>
              <a:rPr lang="en-GB" dirty="0"/>
              <a:t>Turner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8631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What are my options if I have</a:t>
            </a:r>
            <a:br>
              <a:rPr lang="en-GB" dirty="0" smtClean="0"/>
            </a:br>
            <a:r>
              <a:rPr lang="en-GB" dirty="0" smtClean="0"/>
              <a:t> A level Psychology?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2450559"/>
            <a:ext cx="9144000" cy="435629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GB" dirty="0"/>
              <a:t>Clinical Psychologist: </a:t>
            </a:r>
          </a:p>
          <a:p>
            <a:endParaRPr lang="en-GB" b="1" dirty="0"/>
          </a:p>
          <a:p>
            <a:r>
              <a:rPr lang="en-GB" dirty="0"/>
              <a:t>This involves applying psychological theory to physical and mental health. </a:t>
            </a:r>
            <a:r>
              <a:rPr lang="en-GB" dirty="0" smtClean="0"/>
              <a:t>Intervention </a:t>
            </a:r>
            <a:r>
              <a:rPr lang="en-GB" dirty="0"/>
              <a:t>can be in services such as: Adult Mental Health, Child and </a:t>
            </a:r>
            <a:r>
              <a:rPr lang="en-GB" dirty="0" smtClean="0"/>
              <a:t>Adolescent </a:t>
            </a:r>
            <a:r>
              <a:rPr lang="en-GB" dirty="0"/>
              <a:t>services, Learning Disabilities, and Old Age Psychiatry. Clinical </a:t>
            </a:r>
            <a:br>
              <a:rPr lang="en-GB" dirty="0"/>
            </a:br>
            <a:r>
              <a:rPr lang="en-GB" dirty="0"/>
              <a:t>psychologists also find themselves working in quite specific health areas such as </a:t>
            </a:r>
            <a:r>
              <a:rPr lang="en-GB" dirty="0" smtClean="0"/>
              <a:t>Brain </a:t>
            </a:r>
            <a:r>
              <a:rPr lang="en-GB" dirty="0"/>
              <a:t>Injury or Eating Disorders. Work ranges from therapeutic interventions to </a:t>
            </a:r>
            <a:r>
              <a:rPr lang="en-GB" dirty="0" smtClean="0"/>
              <a:t>practical </a:t>
            </a:r>
            <a:r>
              <a:rPr lang="en-GB" dirty="0"/>
              <a:t>rehabilitation. </a:t>
            </a:r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543496" y="1865784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Some examples of jobs/careers/further study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9188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80" y="497632"/>
            <a:ext cx="9144000" cy="6480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sz="3700" dirty="0" smtClean="0"/>
              <a:t>Some examples of jobs/careers/further studies</a:t>
            </a:r>
            <a:endParaRPr lang="en-GB" sz="3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Occupational Psychologist: </a:t>
            </a:r>
          </a:p>
          <a:p>
            <a:endParaRPr lang="en-GB" b="1" dirty="0"/>
          </a:p>
          <a:p>
            <a:r>
              <a:rPr lang="en-GB" dirty="0"/>
              <a:t>This focuses on improving productivity and well-being within a business setting. </a:t>
            </a:r>
            <a:r>
              <a:rPr lang="en-GB" dirty="0" smtClean="0"/>
              <a:t>Intervention </a:t>
            </a:r>
            <a:r>
              <a:rPr lang="en-GB" dirty="0"/>
              <a:t>can include advising on recruitment procedures, psychometric </a:t>
            </a:r>
            <a:r>
              <a:rPr lang="en-GB" dirty="0" smtClean="0"/>
              <a:t>testing</a:t>
            </a:r>
            <a:r>
              <a:rPr lang="en-GB" dirty="0"/>
              <a:t>, stress management, or health and safety. Work ranges from </a:t>
            </a:r>
            <a:r>
              <a:rPr lang="en-GB" dirty="0" smtClean="0"/>
              <a:t>consultancy </a:t>
            </a:r>
            <a:r>
              <a:rPr lang="en-GB" dirty="0"/>
              <a:t>to practical training.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0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80" y="497632"/>
            <a:ext cx="9144000" cy="6480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sz="3700" dirty="0" smtClean="0"/>
              <a:t>Some examples of jobs/careers/further studies</a:t>
            </a:r>
            <a:endParaRPr lang="en-GB" sz="3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/>
              <a:t>Health Psychologist: </a:t>
            </a:r>
          </a:p>
          <a:p>
            <a:endParaRPr lang="en-GB" b="1" dirty="0"/>
          </a:p>
          <a:p>
            <a:r>
              <a:rPr lang="en-GB" dirty="0"/>
              <a:t>This is an application of psychological theory to health issues. This </a:t>
            </a:r>
            <a:r>
              <a:rPr lang="en-GB" dirty="0" smtClean="0"/>
              <a:t>includes </a:t>
            </a:r>
            <a:r>
              <a:rPr lang="en-GB" dirty="0"/>
              <a:t>areas such as the psychological effects of illness, for example </a:t>
            </a:r>
            <a:br>
              <a:rPr lang="en-GB" dirty="0"/>
            </a:br>
            <a:r>
              <a:rPr lang="en-GB" dirty="0"/>
              <a:t>cancer diagnosis and treatment or health promotion such as smoking </a:t>
            </a:r>
            <a:r>
              <a:rPr lang="en-GB" dirty="0" smtClean="0"/>
              <a:t>cessation </a:t>
            </a:r>
            <a:r>
              <a:rPr lang="en-GB" dirty="0"/>
              <a:t>or healthy eating information and support.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385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80" y="497632"/>
            <a:ext cx="9144000" cy="6480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sz="3700" dirty="0" smtClean="0"/>
              <a:t>Some examples of jobs/careers/further studies</a:t>
            </a:r>
            <a:endParaRPr lang="en-GB" sz="3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/>
              <a:t>Forensic Psychologist: </a:t>
            </a:r>
          </a:p>
          <a:p>
            <a:endParaRPr lang="en-GB" b="1" dirty="0"/>
          </a:p>
          <a:p>
            <a:r>
              <a:rPr lang="en-GB" dirty="0"/>
              <a:t>This is most easily understood as the application of psychological </a:t>
            </a:r>
            <a:r>
              <a:rPr lang="en-GB" dirty="0" smtClean="0"/>
              <a:t>theory </a:t>
            </a:r>
            <a:r>
              <a:rPr lang="en-GB" dirty="0"/>
              <a:t>and methods to aspects of crime. Interventions include working </a:t>
            </a:r>
            <a:r>
              <a:rPr lang="en-GB" dirty="0" smtClean="0"/>
              <a:t>with the police</a:t>
            </a:r>
            <a:r>
              <a:rPr lang="en-GB" dirty="0"/>
              <a:t>, the courtroom, and prison settings. Work ranges from </a:t>
            </a:r>
            <a:r>
              <a:rPr lang="en-GB" dirty="0" smtClean="0"/>
              <a:t>advisory </a:t>
            </a:r>
            <a:r>
              <a:rPr lang="en-GB" dirty="0"/>
              <a:t>roles to hands-on rehabilitation work.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136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80" y="497632"/>
            <a:ext cx="9144000" cy="6480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sz="3700" dirty="0" smtClean="0"/>
              <a:t>Some examples of jobs/careers/further studies</a:t>
            </a:r>
            <a:endParaRPr lang="en-GB" sz="3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/>
              <a:t>Counselling Psychologist: </a:t>
            </a:r>
          </a:p>
          <a:p>
            <a:endParaRPr lang="en-GB" b="1" dirty="0"/>
          </a:p>
          <a:p>
            <a:r>
              <a:rPr lang="en-GB" dirty="0"/>
              <a:t>This involves therapeutic counselling, usually at the less severe end of </a:t>
            </a:r>
            <a:r>
              <a:rPr lang="en-GB" dirty="0" smtClean="0"/>
              <a:t>the </a:t>
            </a:r>
            <a:r>
              <a:rPr lang="en-GB" dirty="0"/>
              <a:t>mental health spectrum. Clients may include those with </a:t>
            </a:r>
            <a:r>
              <a:rPr lang="en-GB" dirty="0" smtClean="0"/>
              <a:t>psychological </a:t>
            </a:r>
            <a:r>
              <a:rPr lang="en-GB" dirty="0"/>
              <a:t>disturbance resulting in depression or anxiety, for </a:t>
            </a:r>
            <a:r>
              <a:rPr lang="en-GB" dirty="0" smtClean="0"/>
              <a:t>example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282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80" y="497632"/>
            <a:ext cx="9144000" cy="6480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sz="3700" dirty="0" smtClean="0"/>
              <a:t>Some examples of jobs/careers/further studies</a:t>
            </a:r>
            <a:endParaRPr lang="en-GB" sz="3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GB" dirty="0"/>
              <a:t> Research Psychologist:</a:t>
            </a:r>
          </a:p>
          <a:p>
            <a:endParaRPr lang="en-GB" b="1" dirty="0"/>
          </a:p>
          <a:p>
            <a:r>
              <a:rPr lang="en-GB" dirty="0"/>
              <a:t>Essentially, this is the application of psychological theory and research </a:t>
            </a:r>
            <a:r>
              <a:rPr lang="en-GB" dirty="0" smtClean="0"/>
              <a:t>methodology </a:t>
            </a:r>
            <a:r>
              <a:rPr lang="en-GB" dirty="0"/>
              <a:t>to investigating a specific research question. 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dirty="0"/>
              <a:t>Teaching Psychology: </a:t>
            </a:r>
          </a:p>
          <a:p>
            <a:endParaRPr lang="en-GB" b="1" dirty="0"/>
          </a:p>
          <a:p>
            <a:r>
              <a:rPr lang="en-GB" dirty="0"/>
              <a:t>This involves the application of psychological theory and methods in </a:t>
            </a:r>
            <a:r>
              <a:rPr lang="en-GB" dirty="0" smtClean="0"/>
              <a:t>working </a:t>
            </a:r>
            <a:r>
              <a:rPr lang="en-GB" dirty="0"/>
              <a:t>in the compulsory or post-compulsory (further/higher) </a:t>
            </a:r>
            <a:r>
              <a:rPr lang="en-GB" dirty="0" smtClean="0"/>
              <a:t>education </a:t>
            </a:r>
            <a:r>
              <a:rPr lang="en-GB" dirty="0"/>
              <a:t>sector.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504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Other </a:t>
            </a:r>
            <a:r>
              <a:rPr lang="en-GB" sz="4000" dirty="0"/>
              <a:t>areas in which Psychology </a:t>
            </a:r>
            <a:br>
              <a:rPr lang="en-GB" sz="4000" dirty="0"/>
            </a:br>
            <a:r>
              <a:rPr lang="en-GB" sz="4000" dirty="0"/>
              <a:t>graduates are often employed include</a:t>
            </a:r>
            <a:br>
              <a:rPr lang="en-GB" sz="4000" dirty="0"/>
            </a:br>
            <a:endParaRPr lang="en-GB" sz="37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Advertising </a:t>
            </a:r>
          </a:p>
          <a:p>
            <a:r>
              <a:rPr lang="en-GB" dirty="0"/>
              <a:t>Armed Forces </a:t>
            </a:r>
          </a:p>
          <a:p>
            <a:r>
              <a:rPr lang="en-GB" dirty="0"/>
              <a:t>Banking and Finance </a:t>
            </a:r>
          </a:p>
          <a:p>
            <a:r>
              <a:rPr lang="en-GB" dirty="0"/>
              <a:t>Business Management </a:t>
            </a:r>
          </a:p>
          <a:p>
            <a:r>
              <a:rPr lang="en-GB" dirty="0"/>
              <a:t>Diplomacy </a:t>
            </a:r>
          </a:p>
          <a:p>
            <a:r>
              <a:rPr lang="en-GB" dirty="0"/>
              <a:t>Human Resources </a:t>
            </a:r>
          </a:p>
          <a:p>
            <a:r>
              <a:rPr lang="en-GB" dirty="0"/>
              <a:t>Nursing </a:t>
            </a:r>
          </a:p>
          <a:p>
            <a:r>
              <a:rPr lang="en-GB" dirty="0"/>
              <a:t>Pet Psychology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/>
              <a:t>Police </a:t>
            </a:r>
          </a:p>
          <a:p>
            <a:r>
              <a:rPr lang="en-GB" dirty="0"/>
              <a:t>Sales and Marketing </a:t>
            </a:r>
          </a:p>
          <a:p>
            <a:r>
              <a:rPr lang="en-GB" dirty="0"/>
              <a:t>Social Work </a:t>
            </a:r>
          </a:p>
          <a:p>
            <a:r>
              <a:rPr lang="en-GB" dirty="0"/>
              <a:t>Sports Psychology </a:t>
            </a:r>
          </a:p>
          <a:p>
            <a:r>
              <a:rPr lang="en-GB" dirty="0"/>
              <a:t>Psychometric Testing </a:t>
            </a:r>
          </a:p>
          <a:p>
            <a:r>
              <a:rPr lang="en-GB" dirty="0"/>
              <a:t>Psychotherapy </a:t>
            </a:r>
          </a:p>
          <a:p>
            <a:r>
              <a:rPr lang="en-GB" dirty="0"/>
              <a:t>Statistical Analysis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759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Plenary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I hope you have a better idea about psychology A level now. </a:t>
            </a:r>
          </a:p>
          <a:p>
            <a:pPr marL="0" indent="0">
              <a:buNone/>
            </a:pPr>
            <a:endParaRPr lang="en-GB" b="1" dirty="0">
              <a:solidFill>
                <a:srgbClr val="000000"/>
              </a:solidFill>
              <a:latin typeface="Arial Black - 23"/>
            </a:endParaRPr>
          </a:p>
          <a:p>
            <a:r>
              <a:rPr lang="en-GB" b="1" dirty="0">
                <a:solidFill>
                  <a:srgbClr val="000000"/>
                </a:solidFill>
                <a:latin typeface="Arial Black - 23"/>
              </a:rPr>
              <a:t>Y</a:t>
            </a:r>
            <a:r>
              <a:rPr lang="en-GB" b="1" dirty="0" smtClean="0">
                <a:solidFill>
                  <a:srgbClr val="000000"/>
                </a:solidFill>
                <a:latin typeface="Arial Black - 23"/>
              </a:rPr>
              <a:t>ou should have a better understanding of </a:t>
            </a:r>
            <a:r>
              <a:rPr lang="en-GB" b="1" dirty="0">
                <a:solidFill>
                  <a:srgbClr val="000000"/>
                </a:solidFill>
                <a:latin typeface="Arial Black - 23"/>
              </a:rPr>
              <a:t>the </a:t>
            </a:r>
            <a:r>
              <a:rPr lang="en-GB" b="1" dirty="0" smtClean="0">
                <a:solidFill>
                  <a:srgbClr val="000000"/>
                </a:solidFill>
                <a:latin typeface="Arial Black - 23"/>
              </a:rPr>
              <a:t>course.</a:t>
            </a:r>
          </a:p>
          <a:p>
            <a:r>
              <a:rPr lang="en-GB" b="1" dirty="0" smtClean="0">
                <a:solidFill>
                  <a:srgbClr val="000000"/>
                </a:solidFill>
                <a:latin typeface="Arial Black - 23"/>
              </a:rPr>
              <a:t>You have the answers to some key questions.</a:t>
            </a:r>
            <a:endParaRPr lang="en-GB" b="1" dirty="0">
              <a:solidFill>
                <a:srgbClr val="000000"/>
              </a:solidFill>
              <a:latin typeface="Arial Black - 23"/>
            </a:endParaRPr>
          </a:p>
          <a:p>
            <a:r>
              <a:rPr lang="en-GB" b="1" dirty="0" smtClean="0">
                <a:solidFill>
                  <a:srgbClr val="000000"/>
                </a:solidFill>
                <a:latin typeface="Arial Black - 23"/>
              </a:rPr>
              <a:t>I hope you are in a better position to make your choices</a:t>
            </a:r>
            <a:endParaRPr lang="en-GB" b="1" dirty="0">
              <a:solidFill>
                <a:srgbClr val="000000"/>
              </a:solidFill>
              <a:latin typeface="Arial Black - 23"/>
            </a:endParaRPr>
          </a:p>
          <a:p>
            <a:r>
              <a:rPr lang="en-GB" b="1" dirty="0" smtClean="0">
                <a:solidFill>
                  <a:srgbClr val="000000"/>
                </a:solidFill>
                <a:latin typeface="Arial Black - 23"/>
              </a:rPr>
              <a:t>You should know what the transition task is and where to find the details and help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24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14312</TotalTime>
  <Words>916</Words>
  <Application>Microsoft Office PowerPoint</Application>
  <PresentationFormat>Custom</PresentationFormat>
  <Paragraphs>128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 Black - 28</vt:lpstr>
      <vt:lpstr>Arial Black - 23</vt:lpstr>
      <vt:lpstr>Arial</vt:lpstr>
      <vt:lpstr>Calibri</vt:lpstr>
      <vt:lpstr>Times New Roman - 23</vt:lpstr>
      <vt:lpstr>Office Theme</vt:lpstr>
      <vt:lpstr>6th Form Psychology</vt:lpstr>
      <vt:lpstr>Who will be teaching psychology?</vt:lpstr>
      <vt:lpstr>Introduction to the study of behaviour</vt:lpstr>
      <vt:lpstr>Which topics are studied?</vt:lpstr>
      <vt:lpstr> For examples of the type of things we study you can look at the following video clips </vt:lpstr>
      <vt:lpstr>Which GCSE subjects are most relevant?</vt:lpstr>
      <vt:lpstr>Where does the science and maths come in?</vt:lpstr>
      <vt:lpstr>Where does the science and maths come in?</vt:lpstr>
      <vt:lpstr>Where does the science and maths come in?</vt:lpstr>
      <vt:lpstr>Some examples of Yr. 1 content</vt:lpstr>
      <vt:lpstr>Is there any coursework? How will students be assessed? </vt:lpstr>
      <vt:lpstr>What is the Year 11 Transition task?  Where are the details?</vt:lpstr>
      <vt:lpstr>What are my options if I have  A level Psychology?</vt:lpstr>
      <vt:lpstr>Some examples of jobs/careers/further studies</vt:lpstr>
      <vt:lpstr>Some examples of jobs/careers/further studies</vt:lpstr>
      <vt:lpstr>Some examples of jobs/careers/further studies</vt:lpstr>
      <vt:lpstr>Some examples of jobs/careers/further studies</vt:lpstr>
      <vt:lpstr>Some examples of jobs/careers/further studies</vt:lpstr>
      <vt:lpstr> Other areas in which Psychology  graduates are often employed include </vt:lpstr>
      <vt:lpstr>Plenary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Turner</dc:creator>
  <cp:lastModifiedBy>A Turner</cp:lastModifiedBy>
  <cp:revision>20</cp:revision>
  <dcterms:created xsi:type="dcterms:W3CDTF">2020-06-15T10:23:19Z</dcterms:created>
  <dcterms:modified xsi:type="dcterms:W3CDTF">2020-11-23T17:05:31Z</dcterms:modified>
</cp:coreProperties>
</file>