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0" r:id="rId3"/>
  </p:sldMasterIdLst>
  <p:notesMasterIdLst>
    <p:notesMasterId r:id="rId35"/>
  </p:notesMasterIdLst>
  <p:sldIdLst>
    <p:sldId id="312" r:id="rId4"/>
    <p:sldId id="257" r:id="rId5"/>
    <p:sldId id="274" r:id="rId6"/>
    <p:sldId id="299" r:id="rId7"/>
    <p:sldId id="275" r:id="rId8"/>
    <p:sldId id="276" r:id="rId9"/>
    <p:sldId id="281" r:id="rId10"/>
    <p:sldId id="309" r:id="rId11"/>
    <p:sldId id="311" r:id="rId12"/>
    <p:sldId id="306" r:id="rId13"/>
    <p:sldId id="282" r:id="rId14"/>
    <p:sldId id="283" r:id="rId15"/>
    <p:sldId id="284" r:id="rId16"/>
    <p:sldId id="285" r:id="rId17"/>
    <p:sldId id="286" r:id="rId18"/>
    <p:sldId id="287" r:id="rId19"/>
    <p:sldId id="271" r:id="rId20"/>
    <p:sldId id="272" r:id="rId21"/>
    <p:sldId id="273" r:id="rId22"/>
    <p:sldId id="288" r:id="rId23"/>
    <p:sldId id="290" r:id="rId24"/>
    <p:sldId id="303" r:id="rId25"/>
    <p:sldId id="313" r:id="rId26"/>
    <p:sldId id="320" r:id="rId27"/>
    <p:sldId id="314" r:id="rId28"/>
    <p:sldId id="315" r:id="rId29"/>
    <p:sldId id="316" r:id="rId30"/>
    <p:sldId id="317" r:id="rId31"/>
    <p:sldId id="318" r:id="rId32"/>
    <p:sldId id="321" r:id="rId33"/>
    <p:sldId id="319" r:id="rId3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56" autoAdjust="0"/>
    <p:restoredTop sz="91817" autoAdjust="0"/>
  </p:normalViewPr>
  <p:slideViewPr>
    <p:cSldViewPr snapToGrid="0" snapToObjects="1">
      <p:cViewPr varScale="1">
        <p:scale>
          <a:sx n="89" d="100"/>
          <a:sy n="89" d="100"/>
        </p:scale>
        <p:origin x="177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6332"/>
          </a:xfrm>
          <a:prstGeom prst="rect">
            <a:avLst/>
          </a:prstGeom>
        </p:spPr>
        <p:txBody>
          <a:bodyPr vert="horz" lIns="91431" tIns="45716" rIns="91431"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6332"/>
          </a:xfrm>
          <a:prstGeom prst="rect">
            <a:avLst/>
          </a:prstGeom>
        </p:spPr>
        <p:txBody>
          <a:bodyPr vert="horz" lIns="91431" tIns="45716" rIns="91431" bIns="45716" rtlCol="0"/>
          <a:lstStyle>
            <a:lvl1pPr algn="r">
              <a:defRPr sz="1200"/>
            </a:lvl1pPr>
          </a:lstStyle>
          <a:p>
            <a:fld id="{E589401A-5177-4561-A1F4-C3FD32AC280B}" type="datetimeFigureOut">
              <a:rPr lang="en-US" smtClean="0"/>
              <a:pPr/>
              <a:t>9/20/2019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31" tIns="45716" rIns="91431" bIns="45716"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31" tIns="45716" rIns="91431" bIns="4571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428583"/>
            <a:ext cx="2945659" cy="496332"/>
          </a:xfrm>
          <a:prstGeom prst="rect">
            <a:avLst/>
          </a:prstGeom>
        </p:spPr>
        <p:txBody>
          <a:bodyPr vert="horz" lIns="91431" tIns="45716" rIns="91431"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3"/>
            <a:ext cx="2945659" cy="496332"/>
          </a:xfrm>
          <a:prstGeom prst="rect">
            <a:avLst/>
          </a:prstGeom>
        </p:spPr>
        <p:txBody>
          <a:bodyPr vert="horz" lIns="91431" tIns="45716" rIns="91431" bIns="45716" rtlCol="0" anchor="b"/>
          <a:lstStyle>
            <a:lvl1pPr algn="r">
              <a:defRPr sz="1200"/>
            </a:lvl1pPr>
          </a:lstStyle>
          <a:p>
            <a:fld id="{45367188-6E2D-42D3-9AA3-360B92417A05}" type="slidenum">
              <a:rPr lang="en-GB" smtClean="0"/>
              <a:pPr/>
              <a:t>‹#›</a:t>
            </a:fld>
            <a:endParaRPr lang="en-GB"/>
          </a:p>
        </p:txBody>
      </p:sp>
    </p:spTree>
    <p:extLst>
      <p:ext uri="{BB962C8B-B14F-4D97-AF65-F5344CB8AC3E}">
        <p14:creationId xmlns:p14="http://schemas.microsoft.com/office/powerpoint/2010/main" val="3220126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www.ucas.com/advisers/guides-and-resources/extra-toolkit"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a:t>
            </a:fld>
            <a:endParaRPr lang="en-GB"/>
          </a:p>
        </p:txBody>
      </p:sp>
    </p:spTree>
    <p:extLst>
      <p:ext uri="{BB962C8B-B14F-4D97-AF65-F5344CB8AC3E}">
        <p14:creationId xmlns:p14="http://schemas.microsoft.com/office/powerpoint/2010/main" val="921561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2</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3</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4</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5</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6</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7</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ea typeface="ＭＳ Ｐゴシック" pitchFamily="34" charset="-128"/>
              </a:rPr>
              <a:t>Childcare Grant</a:t>
            </a:r>
          </a:p>
          <a:p>
            <a:r>
              <a:rPr lang="en-GB" b="0" dirty="0" smtClean="0">
                <a:ea typeface="ＭＳ Ｐゴシック" pitchFamily="34" charset="-128"/>
              </a:rPr>
              <a:t>Helps with childcare costs for dependent children aged under 15 at the beginning of the academic year (or under </a:t>
            </a:r>
          </a:p>
          <a:p>
            <a:r>
              <a:rPr lang="en-GB" b="0" dirty="0" smtClean="0">
                <a:ea typeface="ＭＳ Ｐゴシック" pitchFamily="34" charset="-128"/>
              </a:rPr>
              <a:t>17 if they have special educational needs) in registered or approved childcare. For more details on what childcare </a:t>
            </a:r>
          </a:p>
          <a:p>
            <a:r>
              <a:rPr lang="en-GB" b="0" dirty="0" smtClean="0">
                <a:ea typeface="ＭＳ Ｐゴシック" pitchFamily="34" charset="-128"/>
              </a:rPr>
              <a:t>qualifies, visit www.gov.uk/studentfinance</a:t>
            </a:r>
          </a:p>
          <a:p>
            <a:endParaRPr lang="en-GB" b="0" dirty="0" smtClean="0">
              <a:ea typeface="ＭＳ Ｐゴシック" pitchFamily="34" charset="-128"/>
            </a:endParaRPr>
          </a:p>
          <a:p>
            <a:r>
              <a:rPr lang="en-GB" b="1" dirty="0" smtClean="0">
                <a:ea typeface="ＭＳ Ｐゴシック" pitchFamily="34" charset="-128"/>
              </a:rPr>
              <a:t>Parents’ Learning Allowance</a:t>
            </a:r>
          </a:p>
          <a:p>
            <a:r>
              <a:rPr lang="en-GB" b="0" dirty="0" smtClean="0">
                <a:ea typeface="ＭＳ Ｐゴシック" pitchFamily="34" charset="-128"/>
              </a:rPr>
              <a:t>This allowance can help with course-related costs for students with dependent children.</a:t>
            </a:r>
          </a:p>
          <a:p>
            <a:endParaRPr lang="en-GB" b="1" dirty="0" smtClean="0">
              <a:ea typeface="ＭＳ Ｐゴシック" pitchFamily="34" charset="-128"/>
            </a:endParaRPr>
          </a:p>
          <a:p>
            <a:r>
              <a:rPr lang="en-GB" b="1" dirty="0" smtClean="0">
                <a:ea typeface="ＭＳ Ｐゴシック" pitchFamily="34" charset="-128"/>
              </a:rPr>
              <a:t>Adult Dependants’ Grant</a:t>
            </a:r>
          </a:p>
          <a:p>
            <a:r>
              <a:rPr lang="en-GB" b="0" dirty="0" smtClean="0">
                <a:ea typeface="ＭＳ Ｐゴシック" pitchFamily="34" charset="-128"/>
              </a:rPr>
              <a:t>The grant can help if a student has an adult who depends on them financially. This can’t be the student’s grown-up child or other adult who gets student finance. </a:t>
            </a:r>
          </a:p>
          <a:p>
            <a:endParaRPr lang="en-GB" b="1" dirty="0" smtClean="0">
              <a:ea typeface="ＭＳ Ｐゴシック" pitchFamily="34" charset="-128"/>
            </a:endParaRPr>
          </a:p>
          <a:p>
            <a:r>
              <a:rPr lang="en-GB" b="1" dirty="0" smtClean="0">
                <a:ea typeface="ＭＳ Ｐゴシック" pitchFamily="34" charset="-128"/>
              </a:rPr>
              <a:t>Disabled Students’ Allowances (DSAs) </a:t>
            </a:r>
            <a:r>
              <a:rPr lang="en-GB" b="0" dirty="0" smtClean="0">
                <a:ea typeface="ＭＳ Ｐゴシック" pitchFamily="34" charset="-128"/>
              </a:rPr>
              <a:t>help pay for extra costs a student might have as a direct result of their disability,</a:t>
            </a:r>
            <a:r>
              <a:rPr lang="en-GB" b="0" baseline="0" dirty="0" smtClean="0">
                <a:ea typeface="ＭＳ Ｐゴシック" pitchFamily="34" charset="-128"/>
              </a:rPr>
              <a:t> including a long-term health condition, </a:t>
            </a:r>
            <a:r>
              <a:rPr lang="en-GB" b="0" dirty="0" smtClean="0">
                <a:ea typeface="ＭＳ Ｐゴシック" pitchFamily="34" charset="-128"/>
              </a:rPr>
              <a:t>mental-health condition or specific learning difficulty, such as dyslexia or dyspraxia. DSAs are additional support available to students who</a:t>
            </a:r>
            <a:r>
              <a:rPr lang="en-GB" b="0" baseline="0" dirty="0" smtClean="0">
                <a:ea typeface="ＭＳ Ｐゴシック" pitchFamily="34" charset="-128"/>
              </a:rPr>
              <a:t> </a:t>
            </a:r>
            <a:r>
              <a:rPr lang="en-GB" b="0" dirty="0" smtClean="0">
                <a:ea typeface="ＭＳ Ｐゴシック" pitchFamily="34" charset="-128"/>
              </a:rPr>
              <a:t>may otherwise be prevented from attending university or college because of their disability.</a:t>
            </a:r>
          </a:p>
          <a:p>
            <a:endParaRPr lang="en-GB" b="1" dirty="0" smtClean="0">
              <a:ea typeface="ＭＳ Ｐゴシック" pitchFamily="34" charset="-128"/>
            </a:endParaRPr>
          </a:p>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8</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9</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10</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11</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12</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13</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14</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15</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16</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17</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18</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19</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20</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5367188-6E2D-42D3-9AA3-360B92417A05}" type="slidenum">
              <a:rPr lang="en-GB" smtClean="0"/>
              <a:pPr/>
              <a:t>21</a:t>
            </a:fld>
            <a:endParaRPr lang="en-GB"/>
          </a:p>
        </p:txBody>
      </p:sp>
    </p:spTree>
    <p:extLst>
      <p:ext uri="{BB962C8B-B14F-4D97-AF65-F5344CB8AC3E}">
        <p14:creationId xmlns:p14="http://schemas.microsoft.com/office/powerpoint/2010/main" val="31028913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5367188-6E2D-42D3-9AA3-360B92417A05}" type="slidenum">
              <a:rPr lang="en-GB" smtClean="0"/>
              <a:pPr/>
              <a:t>22</a:t>
            </a:fld>
            <a:endParaRPr lang="en-GB"/>
          </a:p>
        </p:txBody>
      </p:sp>
    </p:spTree>
    <p:extLst>
      <p:ext uri="{BB962C8B-B14F-4D97-AF65-F5344CB8AC3E}">
        <p14:creationId xmlns:p14="http://schemas.microsoft.com/office/powerpoint/2010/main" val="3529280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a:buClr>
                <a:srgbClr val="FF0000"/>
              </a:buClr>
            </a:pPr>
            <a:r>
              <a:rPr lang="en-GB" sz="1200" dirty="0" smtClean="0">
                <a:solidFill>
                  <a:srgbClr val="595959"/>
                </a:solidFill>
              </a:rPr>
              <a:t>An Extra toolkit to help advisers is available at: </a:t>
            </a:r>
            <a:r>
              <a:rPr lang="en-GB" sz="1200" dirty="0" smtClean="0">
                <a:solidFill>
                  <a:srgbClr val="595959"/>
                </a:solidFill>
                <a:hlinkClick r:id="rId3"/>
              </a:rPr>
              <a:t>www.ucas.com/advisers/guides-and-resources/extra-toolkit</a:t>
            </a:r>
            <a:r>
              <a:rPr lang="en-GB" sz="1200" dirty="0" smtClean="0">
                <a:solidFill>
                  <a:srgbClr val="595959"/>
                </a:solidFill>
              </a:rPr>
              <a:t> </a:t>
            </a:r>
          </a:p>
          <a:p>
            <a:endParaRPr lang="en-GB" dirty="0"/>
          </a:p>
        </p:txBody>
      </p:sp>
      <p:sp>
        <p:nvSpPr>
          <p:cNvPr id="4" name="Slide Number Placeholder 3"/>
          <p:cNvSpPr>
            <a:spLocks noGrp="1"/>
          </p:cNvSpPr>
          <p:nvPr>
            <p:ph type="sldNum" sz="quarter" idx="10"/>
          </p:nvPr>
        </p:nvSpPr>
        <p:spPr/>
        <p:txBody>
          <a:bodyPr/>
          <a:lstStyle/>
          <a:p>
            <a:fld id="{AD314A30-A7C9-4024-AA7A-59D305001ACA}"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35616733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314A30-A7C9-4024-AA7A-59D305001ACA}" type="slidenum">
              <a:rPr lang="en-GB" smtClean="0">
                <a:solidFill>
                  <a:prstClr val="black"/>
                </a:solidFill>
              </a:rPr>
              <a:pPr/>
              <a:t>27</a:t>
            </a:fld>
            <a:endParaRPr lang="en-GB">
              <a:solidFill>
                <a:prstClr val="black"/>
              </a:solidFill>
            </a:endParaRPr>
          </a:p>
        </p:txBody>
      </p:sp>
    </p:spTree>
    <p:extLst>
      <p:ext uri="{BB962C8B-B14F-4D97-AF65-F5344CB8AC3E}">
        <p14:creationId xmlns:p14="http://schemas.microsoft.com/office/powerpoint/2010/main" val="327924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3D2A6370-DCA9-124A-84CD-F7B59516B0B9}" type="datetimeFigureOut">
              <a:rPr lang="en-US" smtClean="0"/>
              <a:pPr/>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2A6370-DCA9-124A-84CD-F7B59516B0B9}" type="datetimeFigureOut">
              <a:rPr lang="en-US" smtClean="0"/>
              <a:pPr/>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3D2A6370-DCA9-124A-84CD-F7B59516B0B9}" type="datetimeFigureOut">
              <a:rPr lang="en-US" smtClean="0"/>
              <a:pPr/>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3D2A6370-DCA9-124A-84CD-F7B59516B0B9}" type="datetimeFigureOut">
              <a:rPr lang="en-US" smtClean="0"/>
              <a:pPr/>
              <a:t>9/20/2019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3D2A6370-DCA9-124A-84CD-F7B59516B0B9}" type="datetimeFigureOut">
              <a:rPr lang="en-US" smtClean="0"/>
              <a:pPr/>
              <a:t>9/20/2019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3D2A6370-DCA9-124A-84CD-F7B59516B0B9}" type="datetimeFigureOut">
              <a:rPr lang="en-US" smtClean="0"/>
              <a:pPr/>
              <a:t>9/20/2019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2A6370-DCA9-124A-84CD-F7B59516B0B9}" type="datetimeFigureOut">
              <a:rPr lang="en-US" smtClean="0"/>
              <a:pPr/>
              <a:t>9/20/2019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3D2A6370-DCA9-124A-84CD-F7B59516B0B9}" type="datetimeFigureOut">
              <a:rPr lang="en-US" smtClean="0"/>
              <a:pPr/>
              <a:t>9/20/2019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3D2A6370-DCA9-124A-84CD-F7B59516B0B9}" type="datetimeFigureOut">
              <a:rPr lang="en-US" smtClean="0"/>
              <a:pPr/>
              <a:t>9/20/2019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2A6370-DCA9-124A-84CD-F7B59516B0B9}" type="datetimeFigureOut">
              <a:rPr lang="en-US" smtClean="0"/>
              <a:pPr/>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3D2A6370-DCA9-124A-84CD-F7B59516B0B9}" type="datetimeFigureOut">
              <a:rPr lang="en-US" smtClean="0"/>
              <a:pPr/>
              <a:t>9/20/2019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10F67-C33D-B04E-80B5-D0B8872185CC}"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vert="horz"/>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spTree>
    <p:extLst>
      <p:ext uri="{BB962C8B-B14F-4D97-AF65-F5344CB8AC3E}">
        <p14:creationId xmlns:p14="http://schemas.microsoft.com/office/powerpoint/2010/main" val="1914893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7E0D71F-9E00-CB47-A8DB-260BE3AFCB8F}" type="datetimeFigureOut">
              <a:rPr lang="en-US" smtClean="0"/>
              <a:pPr/>
              <a:t>9/20/2019</a:t>
            </a:fld>
            <a:endParaRPr lang="en-US"/>
          </a:p>
        </p:txBody>
      </p:sp>
      <p:sp>
        <p:nvSpPr>
          <p:cNvPr id="5" name="Footer Placeholder 4"/>
          <p:cNvSpPr>
            <a:spLocks noGrp="1"/>
          </p:cNvSpPr>
          <p:nvPr>
            <p:ph type="ftr" sz="quarter" idx="11"/>
          </p:nvPr>
        </p:nvSpPr>
        <p:spPr/>
        <p:txBody>
          <a:bodyPr/>
          <a:lstStyle/>
          <a:p>
            <a:endParaRPr lang="en-US">
              <a:solidFill>
                <a:prstClr val="white"/>
              </a:solidFill>
            </a:endParaRPr>
          </a:p>
        </p:txBody>
      </p:sp>
      <p:pic>
        <p:nvPicPr>
          <p:cNvPr id="2" name="Picture 1" descr="Untitled-4.jpg"/>
          <p:cNvPicPr>
            <a:picLocks noChangeAspect="1"/>
          </p:cNvPicPr>
          <p:nvPr userDrawn="1"/>
        </p:nvPicPr>
        <p:blipFill rotWithShape="1">
          <a:blip r:embed="rId2">
            <a:extLst>
              <a:ext uri="{28A0092B-C50C-407E-A947-70E740481C1C}">
                <a14:useLocalDpi xmlns:a14="http://schemas.microsoft.com/office/drawing/2010/main"/>
              </a:ext>
            </a:extLst>
          </a:blip>
          <a:srcRect b="7078"/>
          <a:stretch/>
        </p:blipFill>
        <p:spPr>
          <a:xfrm>
            <a:off x="0" y="485424"/>
            <a:ext cx="9144000" cy="6372576"/>
          </a:xfrm>
          <a:prstGeom prst="rect">
            <a:avLst/>
          </a:prstGeom>
        </p:spPr>
      </p:pic>
      <p:pic>
        <p:nvPicPr>
          <p:cNvPr id="6" name="Picture 5" descr="footer.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3923036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6" name="Picture 5" descr="footer.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852160"/>
            <a:ext cx="9144000" cy="1005840"/>
          </a:xfrm>
          <a:prstGeom prst="rect">
            <a:avLst/>
          </a:prstGeom>
        </p:spPr>
      </p:pic>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pic>
        <p:nvPicPr>
          <p:cNvPr id="8" name="Picture 7" descr="Untitled-10.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38133" y="2406650"/>
            <a:ext cx="4605868" cy="4044951"/>
          </a:xfrm>
          <a:prstGeom prst="rect">
            <a:avLst/>
          </a:prstGeom>
        </p:spPr>
      </p:pic>
      <p:pic>
        <p:nvPicPr>
          <p:cNvPr id="9" name="Picture 8" descr="footer.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2569970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Untitled-1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44" y="2461685"/>
            <a:ext cx="4408312" cy="3894667"/>
          </a:xfrm>
          <a:prstGeom prst="rect">
            <a:avLst/>
          </a:prstGeom>
        </p:spPr>
      </p:pic>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pic>
        <p:nvPicPr>
          <p:cNvPr id="7" name="Picture 6" descr="footer.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37377337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Img3.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800601" y="3971231"/>
            <a:ext cx="4343399" cy="2559392"/>
          </a:xfrm>
          <a:prstGeom prst="rect">
            <a:avLst/>
          </a:prstGeom>
        </p:spPr>
      </p:pic>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pic>
        <p:nvPicPr>
          <p:cNvPr id="7" name="Picture 6" descr="footer.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9700202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5" name="Picture 4" descr="Img4.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 y="3395133"/>
            <a:ext cx="3555999" cy="3462867"/>
          </a:xfrm>
          <a:prstGeom prst="rect">
            <a:avLst/>
          </a:prstGeom>
        </p:spPr>
      </p:pic>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pic>
        <p:nvPicPr>
          <p:cNvPr id="7" name="Picture 6" descr="footer.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29272270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Img5.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3437468"/>
            <a:ext cx="3886201" cy="3420533"/>
          </a:xfrm>
          <a:prstGeom prst="rect">
            <a:avLst/>
          </a:prstGeom>
        </p:spPr>
      </p:pic>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pic>
        <p:nvPicPr>
          <p:cNvPr id="7" name="Picture 6" descr="footer.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37273088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5" name="Picture 4" descr="Img6.jp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910668" y="3276602"/>
            <a:ext cx="4233333" cy="3581399"/>
          </a:xfrm>
          <a:prstGeom prst="rect">
            <a:avLst/>
          </a:prstGeom>
        </p:spPr>
      </p:pic>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pic>
        <p:nvPicPr>
          <p:cNvPr id="7" name="Picture 6" descr="footer.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20129704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7E0D71F-9E00-CB47-A8DB-260BE3AFCB8F}" type="datetimeFigureOut">
              <a:rPr lang="en-US" smtClean="0"/>
              <a:pPr/>
              <a:t>9/20/2019</a:t>
            </a:fld>
            <a:endParaRPr lang="en-US" dirty="0"/>
          </a:p>
        </p:txBody>
      </p:sp>
      <p:sp>
        <p:nvSpPr>
          <p:cNvPr id="4" name="Footer Placeholder 3"/>
          <p:cNvSpPr>
            <a:spLocks noGrp="1"/>
          </p:cNvSpPr>
          <p:nvPr>
            <p:ph type="ftr" sz="quarter" idx="11"/>
          </p:nvPr>
        </p:nvSpPr>
        <p:spPr/>
        <p:txBody>
          <a:bodyPr/>
          <a:lstStyle/>
          <a:p>
            <a:endParaRPr lang="en-US" dirty="0">
              <a:solidFill>
                <a:prstClr val="white"/>
              </a:solidFill>
            </a:endParaRPr>
          </a:p>
        </p:txBody>
      </p:sp>
      <p:pic>
        <p:nvPicPr>
          <p:cNvPr id="6" name="Picture 5" descr="footer.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852160"/>
            <a:ext cx="9144000" cy="1005840"/>
          </a:xfrm>
          <a:prstGeom prst="rect">
            <a:avLst/>
          </a:prstGeom>
        </p:spPr>
      </p:pic>
      <p:pic>
        <p:nvPicPr>
          <p:cNvPr id="2" name="Picture 1" descr="Untitled-8.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718733"/>
            <a:ext cx="6341533" cy="5139267"/>
          </a:xfrm>
          <a:prstGeom prst="rect">
            <a:avLst/>
          </a:prstGeom>
        </p:spPr>
      </p:pic>
      <p:pic>
        <p:nvPicPr>
          <p:cNvPr id="8" name="Picture 7" descr="footer.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Tree>
    <p:extLst>
      <p:ext uri="{BB962C8B-B14F-4D97-AF65-F5344CB8AC3E}">
        <p14:creationId xmlns:p14="http://schemas.microsoft.com/office/powerpoint/2010/main" val="5108608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93112F45-0DCE-4C49-9379-C220326B7B2C}" type="datetimeFigureOut">
              <a:rPr lang="en-GB" smtClean="0"/>
              <a:pPr/>
              <a:t>20/09/2019</a:t>
            </a:fld>
            <a:endParaRPr lang="en-GB"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dirty="0">
              <a:solidFill>
                <a:srgbClr val="94C600"/>
              </a:solidFill>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C47EAEEF-7795-4086-8788-E187675E75EB}" type="slidenum">
              <a:rPr lang="en-GB" smtClean="0">
                <a:solidFill>
                  <a:srgbClr val="94C600"/>
                </a:solidFill>
              </a:rPr>
              <a:pPr/>
              <a:t>‹#›</a:t>
            </a:fld>
            <a:endParaRPr lang="en-GB" dirty="0">
              <a:solidFill>
                <a:srgbClr val="94C600"/>
              </a:solidFill>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911256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5" name="Footer Placeholder 4"/>
          <p:cNvSpPr>
            <a:spLocks noGrp="1"/>
          </p:cNvSpPr>
          <p:nvPr>
            <p:ph type="ftr" sz="quarter" idx="11"/>
          </p:nvPr>
        </p:nvSpPr>
        <p:spPr/>
        <p:txBody>
          <a:bodyPr/>
          <a:lstStyle/>
          <a:p>
            <a:endParaRPr lang="en-GB" dirty="0">
              <a:solidFill>
                <a:srgbClr val="94C600"/>
              </a:solidFill>
            </a:endParaRPr>
          </a:p>
        </p:txBody>
      </p:sp>
      <p:sp>
        <p:nvSpPr>
          <p:cNvPr id="6" name="Slide Number Placeholder 5"/>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35878958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5" name="Footer Placeholder 4"/>
          <p:cNvSpPr>
            <a:spLocks noGrp="1"/>
          </p:cNvSpPr>
          <p:nvPr>
            <p:ph type="ftr" sz="quarter" idx="11"/>
          </p:nvPr>
        </p:nvSpPr>
        <p:spPr/>
        <p:txBody>
          <a:bodyPr/>
          <a:lstStyle/>
          <a:p>
            <a:endParaRPr lang="en-GB" dirty="0">
              <a:solidFill>
                <a:srgbClr val="94C600"/>
              </a:solidFill>
            </a:endParaRPr>
          </a:p>
        </p:txBody>
      </p:sp>
      <p:sp>
        <p:nvSpPr>
          <p:cNvPr id="6" name="Slide Number Placeholder 5"/>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36007370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6" name="Footer Placeholder 5"/>
          <p:cNvSpPr>
            <a:spLocks noGrp="1"/>
          </p:cNvSpPr>
          <p:nvPr>
            <p:ph type="ftr" sz="quarter" idx="11"/>
          </p:nvPr>
        </p:nvSpPr>
        <p:spPr/>
        <p:txBody>
          <a:bodyPr/>
          <a:lstStyle/>
          <a:p>
            <a:endParaRPr lang="en-GB" dirty="0">
              <a:solidFill>
                <a:srgbClr val="94C600"/>
              </a:solidFill>
            </a:endParaRPr>
          </a:p>
        </p:txBody>
      </p:sp>
      <p:sp>
        <p:nvSpPr>
          <p:cNvPr id="7" name="Slide Number Placeholder 6"/>
          <p:cNvSpPr>
            <a:spLocks noGrp="1"/>
          </p:cNvSpPr>
          <p:nvPr>
            <p:ph type="sldNum" sz="quarter" idx="12"/>
          </p:nvPr>
        </p:nvSpPr>
        <p:spPr/>
        <p:txBody>
          <a:bodyPr/>
          <a:lstStyle/>
          <a:p>
            <a:fld id="{C47EAEEF-7795-4086-8788-E187675E75EB}" type="slidenum">
              <a:rPr lang="en-GB" smtClean="0"/>
              <a:pPr/>
              <a:t>‹#›</a:t>
            </a:fld>
            <a:endParaRPr lang="en-GB" dirty="0"/>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735868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8" name="Footer Placeholder 7"/>
          <p:cNvSpPr>
            <a:spLocks noGrp="1"/>
          </p:cNvSpPr>
          <p:nvPr>
            <p:ph type="ftr" sz="quarter" idx="11"/>
          </p:nvPr>
        </p:nvSpPr>
        <p:spPr/>
        <p:txBody>
          <a:bodyPr/>
          <a:lstStyle/>
          <a:p>
            <a:endParaRPr lang="en-GB" dirty="0">
              <a:solidFill>
                <a:srgbClr val="94C600"/>
              </a:solidFill>
            </a:endParaRPr>
          </a:p>
        </p:txBody>
      </p:sp>
      <p:sp>
        <p:nvSpPr>
          <p:cNvPr id="9" name="Slide Number Placeholder 8"/>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5165264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4" name="Footer Placeholder 3"/>
          <p:cNvSpPr>
            <a:spLocks noGrp="1"/>
          </p:cNvSpPr>
          <p:nvPr>
            <p:ph type="ftr" sz="quarter" idx="11"/>
          </p:nvPr>
        </p:nvSpPr>
        <p:spPr/>
        <p:txBody>
          <a:bodyPr/>
          <a:lstStyle/>
          <a:p>
            <a:endParaRPr lang="en-GB" dirty="0">
              <a:solidFill>
                <a:srgbClr val="94C600"/>
              </a:solidFill>
            </a:endParaRPr>
          </a:p>
        </p:txBody>
      </p:sp>
      <p:sp>
        <p:nvSpPr>
          <p:cNvPr id="5" name="Slide Number Placeholder 4"/>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18342630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3" name="Footer Placeholder 2"/>
          <p:cNvSpPr>
            <a:spLocks noGrp="1"/>
          </p:cNvSpPr>
          <p:nvPr>
            <p:ph type="ftr" sz="quarter" idx="11"/>
          </p:nvPr>
        </p:nvSpPr>
        <p:spPr/>
        <p:txBody>
          <a:bodyPr/>
          <a:lstStyle/>
          <a:p>
            <a:endParaRPr lang="en-GB" dirty="0">
              <a:solidFill>
                <a:srgbClr val="94C600"/>
              </a:solidFill>
            </a:endParaRPr>
          </a:p>
        </p:txBody>
      </p:sp>
      <p:sp>
        <p:nvSpPr>
          <p:cNvPr id="4" name="Slide Number Placeholder 3"/>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10429424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Date Placeholder 4"/>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7" name="Slide Number Placeholder 6"/>
          <p:cNvSpPr>
            <a:spLocks noGrp="1"/>
          </p:cNvSpPr>
          <p:nvPr>
            <p:ph type="sldNum" sz="quarter" idx="12"/>
          </p:nvPr>
        </p:nvSpPr>
        <p:spPr/>
        <p:txBody>
          <a:bodyPr/>
          <a:lstStyle/>
          <a:p>
            <a:fld id="{C47EAEEF-7795-4086-8788-E187675E75EB}" type="slidenum">
              <a:rPr lang="en-GB" smtClean="0"/>
              <a:pPr/>
              <a:t>‹#›</a:t>
            </a:fld>
            <a:endParaRPr lang="en-GB"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solidFill>
                <a:srgbClr val="94C600"/>
              </a:solidFill>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518994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solidFill>
                <a:srgbClr val="94C600"/>
              </a:solidFill>
            </a:endParaRPr>
          </a:p>
        </p:txBody>
      </p:sp>
      <p:sp>
        <p:nvSpPr>
          <p:cNvPr id="7" name="Slide Number Placeholder 6"/>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35303187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5" name="Footer Placeholder 4"/>
          <p:cNvSpPr>
            <a:spLocks noGrp="1"/>
          </p:cNvSpPr>
          <p:nvPr>
            <p:ph type="ftr" sz="quarter" idx="11"/>
          </p:nvPr>
        </p:nvSpPr>
        <p:spPr/>
        <p:txBody>
          <a:bodyPr/>
          <a:lstStyle/>
          <a:p>
            <a:endParaRPr lang="en-GB" dirty="0">
              <a:solidFill>
                <a:srgbClr val="94C600"/>
              </a:solidFill>
            </a:endParaRPr>
          </a:p>
        </p:txBody>
      </p:sp>
      <p:sp>
        <p:nvSpPr>
          <p:cNvPr id="6" name="Slide Number Placeholder 5"/>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18260354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112F45-0DCE-4C49-9379-C220326B7B2C}" type="datetimeFigureOut">
              <a:rPr lang="en-GB" smtClean="0"/>
              <a:pPr/>
              <a:t>20/09/2019</a:t>
            </a:fld>
            <a:endParaRPr lang="en-GB" dirty="0"/>
          </a:p>
        </p:txBody>
      </p:sp>
      <p:sp>
        <p:nvSpPr>
          <p:cNvPr id="5" name="Footer Placeholder 4"/>
          <p:cNvSpPr>
            <a:spLocks noGrp="1"/>
          </p:cNvSpPr>
          <p:nvPr>
            <p:ph type="ftr" sz="quarter" idx="11"/>
          </p:nvPr>
        </p:nvSpPr>
        <p:spPr/>
        <p:txBody>
          <a:bodyPr/>
          <a:lstStyle/>
          <a:p>
            <a:endParaRPr lang="en-GB" dirty="0">
              <a:solidFill>
                <a:srgbClr val="94C600"/>
              </a:solidFill>
            </a:endParaRPr>
          </a:p>
        </p:txBody>
      </p:sp>
      <p:sp>
        <p:nvSpPr>
          <p:cNvPr id="6" name="Slide Number Placeholder 5"/>
          <p:cNvSpPr>
            <a:spLocks noGrp="1"/>
          </p:cNvSpPr>
          <p:nvPr>
            <p:ph type="sldNum" sz="quarter" idx="12"/>
          </p:nvPr>
        </p:nvSpPr>
        <p:spPr/>
        <p:txBody>
          <a:bodyPr/>
          <a:lstStyle/>
          <a:p>
            <a:fld id="{C47EAEEF-7795-4086-8788-E187675E75EB}" type="slidenum">
              <a:rPr lang="en-GB" smtClean="0"/>
              <a:pPr/>
              <a:t>‹#›</a:t>
            </a:fld>
            <a:endParaRPr lang="en-GB" dirty="0"/>
          </a:p>
        </p:txBody>
      </p:sp>
    </p:spTree>
    <p:extLst>
      <p:ext uri="{BB962C8B-B14F-4D97-AF65-F5344CB8AC3E}">
        <p14:creationId xmlns:p14="http://schemas.microsoft.com/office/powerpoint/2010/main" val="9729014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1.pn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2A6370-DCA9-124A-84CD-F7B59516B0B9}" type="datetimeFigureOut">
              <a:rPr lang="en-US" smtClean="0"/>
              <a:pPr/>
              <a:t>9/20/2019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F10F67-C33D-B04E-80B5-D0B8872185C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descr="footer.png"/>
          <p:cNvPicPr>
            <a:picLocks noChangeAspect="1"/>
          </p:cNvPicPr>
          <p:nvPr userDrawn="1"/>
        </p:nvPicPr>
        <p:blipFill>
          <a:blip r:embed="rId11">
            <a:extLst>
              <a:ext uri="{28A0092B-C50C-407E-A947-70E740481C1C}">
                <a14:useLocalDpi xmlns:a14="http://schemas.microsoft.com/office/drawing/2010/main"/>
              </a:ext>
            </a:extLst>
          </a:blip>
          <a:stretch>
            <a:fillRect/>
          </a:stretch>
        </p:blipFill>
        <p:spPr>
          <a:xfrm>
            <a:off x="0" y="5554133"/>
            <a:ext cx="9144000" cy="1303867"/>
          </a:xfrm>
          <a:prstGeom prst="rect">
            <a:avLst/>
          </a:prstGeom>
        </p:spPr>
      </p:pic>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rgbClr val="FFFFFF"/>
                </a:solidFill>
              </a:defRPr>
            </a:lvl1pPr>
          </a:lstStyle>
          <a:p>
            <a:fld id="{F7E0D71F-9E00-CB47-A8DB-260BE3AFCB8F}" type="datetimeFigureOut">
              <a:rPr lang="en-US" smtClean="0"/>
              <a:pPr/>
              <a:t>9/20/2019</a:t>
            </a:fld>
            <a:endParaRPr lang="en-US" dirty="0"/>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bg1"/>
                </a:solidFill>
              </a:defRPr>
            </a:lvl1pPr>
          </a:lstStyle>
          <a:p>
            <a:endParaRPr lang="en-US" dirty="0">
              <a:solidFill>
                <a:prstClr val="white"/>
              </a:solidFill>
            </a:endParaRPr>
          </a:p>
        </p:txBody>
      </p:sp>
    </p:spTree>
    <p:extLst>
      <p:ext uri="{BB962C8B-B14F-4D97-AF65-F5344CB8AC3E}">
        <p14:creationId xmlns:p14="http://schemas.microsoft.com/office/powerpoint/2010/main" val="34612864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endParaRPr lang="en-US">
                <a:solidFill>
                  <a:prstClr val="black"/>
                </a:solidFill>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defTabSz="914400"/>
            <a:fld id="{93112F45-0DCE-4C49-9379-C220326B7B2C}" type="datetimeFigureOut">
              <a:rPr lang="en-GB" smtClean="0"/>
              <a:pPr defTabSz="914400"/>
              <a:t>20/09/2019</a:t>
            </a:fld>
            <a:endParaRPr lang="en-GB"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defTabSz="914400"/>
            <a:endParaRPr lang="en-GB" dirty="0">
              <a:solidFill>
                <a:srgbClr val="94C600"/>
              </a:solidFill>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defTabSz="914400"/>
            <a:fld id="{C47EAEEF-7795-4086-8788-E187675E75EB}" type="slidenum">
              <a:rPr lang="en-GB" smtClean="0"/>
              <a:pPr defTabSz="914400"/>
              <a:t>‹#›</a:t>
            </a:fld>
            <a:endParaRPr lang="en-GB" dirty="0"/>
          </a:p>
        </p:txBody>
      </p:sp>
    </p:spTree>
    <p:extLst>
      <p:ext uri="{BB962C8B-B14F-4D97-AF65-F5344CB8AC3E}">
        <p14:creationId xmlns:p14="http://schemas.microsoft.com/office/powerpoint/2010/main" val="421452304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12.jpg"/></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www.gov.uk/studentfinance" TargetMode="Externa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hyperlink" Target="https://www.gov.uk/student-finance/overview" TargetMode="Externa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hyperlink" Target="http://www.thestudentroom.co.uk/content.php?r=5659-Student-Finance" TargetMode="Externa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hyperlink" Target="mailto:lee.bowling@beds.ac.uk" TargetMode="External"/><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hyperlink" Target="http://www.beds.ac.uk/open-days" TargetMode="External"/><Relationship Id="rId4" Type="http://schemas.openxmlformats.org/officeDocument/2006/relationships/hyperlink" Target="http://www.beds.ac.uk/"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i_Bed_logo.jpg"/>
          <p:cNvPicPr>
            <a:picLocks noChangeAspect="1"/>
          </p:cNvPicPr>
          <p:nvPr/>
        </p:nvPicPr>
        <p:blipFill>
          <a:blip r:embed="rId3" cstate="print"/>
          <a:stretch>
            <a:fillRect/>
          </a:stretch>
        </p:blipFill>
        <p:spPr>
          <a:xfrm>
            <a:off x="399558" y="378999"/>
            <a:ext cx="2668704" cy="1039503"/>
          </a:xfrm>
          <a:prstGeom prst="rect">
            <a:avLst/>
          </a:prstGeom>
        </p:spPr>
      </p:pic>
      <p:sp>
        <p:nvSpPr>
          <p:cNvPr id="6" name="TextBox 5"/>
          <p:cNvSpPr txBox="1"/>
          <p:nvPr/>
        </p:nvSpPr>
        <p:spPr>
          <a:xfrm>
            <a:off x="427832" y="5732462"/>
            <a:ext cx="8468038" cy="907941"/>
          </a:xfrm>
          <a:prstGeom prst="rect">
            <a:avLst/>
          </a:prstGeom>
          <a:noFill/>
        </p:spPr>
        <p:txBody>
          <a:bodyPr wrap="square" rtlCol="0">
            <a:spAutoFit/>
          </a:bodyPr>
          <a:lstStyle/>
          <a:p>
            <a:pPr>
              <a:spcAft>
                <a:spcPts val="600"/>
              </a:spcAft>
            </a:pPr>
            <a:r>
              <a:rPr lang="en-GB" sz="2800" b="1" dirty="0" smtClean="0">
                <a:solidFill>
                  <a:schemeClr val="tx1">
                    <a:lumMod val="65000"/>
                    <a:lumOff val="35000"/>
                  </a:schemeClr>
                </a:solidFill>
                <a:latin typeface="Arial" pitchFamily="34" charset="0"/>
                <a:cs typeface="Arial" pitchFamily="34" charset="0"/>
              </a:rPr>
              <a:t>Student Finance 2019</a:t>
            </a:r>
          </a:p>
          <a:p>
            <a:pPr>
              <a:spcAft>
                <a:spcPts val="600"/>
              </a:spcAft>
            </a:pPr>
            <a:r>
              <a:rPr lang="en-GB" sz="2000" i="1" smtClean="0">
                <a:solidFill>
                  <a:schemeClr val="tx1">
                    <a:lumMod val="65000"/>
                    <a:lumOff val="35000"/>
                  </a:schemeClr>
                </a:solidFill>
                <a:latin typeface="Arial" pitchFamily="34" charset="0"/>
                <a:cs typeface="Arial" pitchFamily="34" charset="0"/>
              </a:rPr>
              <a:t>Steph Strange– </a:t>
            </a:r>
            <a:r>
              <a:rPr lang="en-GB" sz="2000" i="1" dirty="0" smtClean="0">
                <a:solidFill>
                  <a:schemeClr val="tx1">
                    <a:lumMod val="65000"/>
                    <a:lumOff val="35000"/>
                  </a:schemeClr>
                </a:solidFill>
                <a:latin typeface="Arial" pitchFamily="34" charset="0"/>
                <a:cs typeface="Arial" pitchFamily="34" charset="0"/>
              </a:rPr>
              <a:t>Student Engagement &amp; Recruitment Manager</a:t>
            </a:r>
            <a:endParaRPr lang="en-GB" sz="2800" i="1" dirty="0" smtClean="0">
              <a:solidFill>
                <a:schemeClr val="tx1">
                  <a:lumMod val="65000"/>
                  <a:lumOff val="35000"/>
                </a:schemeClr>
              </a:solidFill>
              <a:latin typeface="Arial" pitchFamily="34" charset="0"/>
              <a:cs typeface="Arial" pitchFamily="34" charset="0"/>
            </a:endParaRPr>
          </a:p>
        </p:txBody>
      </p:sp>
      <p:cxnSp>
        <p:nvCxnSpPr>
          <p:cNvPr id="8" name="Straight Connector 7"/>
          <p:cNvCxnSpPr/>
          <p:nvPr/>
        </p:nvCxnSpPr>
        <p:spPr>
          <a:xfrm>
            <a:off x="427832" y="5650162"/>
            <a:ext cx="8320632" cy="11086"/>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pic>
        <p:nvPicPr>
          <p:cNvPr id="12" name="Picture 11" descr="Young-University-Ranking-web.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00058" y="4474532"/>
            <a:ext cx="1758540" cy="957843"/>
          </a:xfrm>
          <a:prstGeom prst="rect">
            <a:avLst/>
          </a:prstGeom>
        </p:spPr>
      </p:pic>
      <p:pic>
        <p:nvPicPr>
          <p:cNvPr id="7" name="Picture 6" descr="02_GuardianLeagueTable_AddedValue.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5821" y="1812557"/>
            <a:ext cx="2396749" cy="2396749"/>
          </a:xfrm>
          <a:prstGeom prst="rect">
            <a:avLst/>
          </a:prstGeom>
        </p:spPr>
      </p:pic>
      <p:pic>
        <p:nvPicPr>
          <p:cNvPr id="11" name="Picture 10" descr="TEF Silver logo RGB portrait words.eps"/>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9558" y="1812557"/>
            <a:ext cx="1881665" cy="3589903"/>
          </a:xfrm>
          <a:prstGeom prst="rect">
            <a:avLst/>
          </a:prstGeom>
        </p:spPr>
      </p:pic>
      <p:pic>
        <p:nvPicPr>
          <p:cNvPr id="13" name="Picture 12" descr="30percent.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03512" y="3786158"/>
            <a:ext cx="1646218" cy="1646218"/>
          </a:xfrm>
          <a:prstGeom prst="rect">
            <a:avLst/>
          </a:prstGeom>
        </p:spPr>
      </p:pic>
      <p:pic>
        <p:nvPicPr>
          <p:cNvPr id="3" name="Picture 2" descr="01_NSS_2018_OverallSatisfaction.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58134" y="1584519"/>
            <a:ext cx="1930013" cy="2138137"/>
          </a:xfrm>
          <a:prstGeom prst="rect">
            <a:avLst/>
          </a:prstGeom>
        </p:spPr>
      </p:pic>
    </p:spTree>
    <p:extLst>
      <p:ext uri="{BB962C8B-B14F-4D97-AF65-F5344CB8AC3E}">
        <p14:creationId xmlns:p14="http://schemas.microsoft.com/office/powerpoint/2010/main" val="1999417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1.jpg"/>
          <p:cNvPicPr>
            <a:picLocks noChangeAspect="1"/>
          </p:cNvPicPr>
          <p:nvPr/>
        </p:nvPicPr>
        <p:blipFill>
          <a:blip r:embed="rId3"/>
          <a:stretch>
            <a:fillRect/>
          </a:stretch>
        </p:blipFill>
        <p:spPr>
          <a:xfrm>
            <a:off x="0" y="1594210"/>
            <a:ext cx="9144000" cy="5429250"/>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594210"/>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7" name="TextBox 14"/>
          <p:cNvSpPr txBox="1">
            <a:spLocks noChangeArrowheads="1"/>
          </p:cNvSpPr>
          <p:nvPr/>
        </p:nvSpPr>
        <p:spPr bwMode="auto">
          <a:xfrm>
            <a:off x="265112" y="577056"/>
            <a:ext cx="5754688" cy="553998"/>
          </a:xfrm>
          <a:prstGeom prst="rect">
            <a:avLst/>
          </a:prstGeom>
          <a:noFill/>
          <a:ln w="9525">
            <a:noFill/>
            <a:miter lim="800000"/>
            <a:headEnd/>
            <a:tailEnd/>
          </a:ln>
        </p:spPr>
        <p:txBody>
          <a:bodyPr lIns="0" tIns="0" rIns="0" bIns="0">
            <a:spAutoFit/>
          </a:bodyPr>
          <a:lstStyle/>
          <a:p>
            <a:pPr>
              <a:spcAft>
                <a:spcPts val="600"/>
              </a:spcAft>
            </a:pPr>
            <a:r>
              <a:rPr lang="en-US" sz="3600" dirty="0">
                <a:solidFill>
                  <a:srgbClr val="C30052"/>
                </a:solidFill>
                <a:cs typeface="Arial" pitchFamily="34" charset="0"/>
              </a:rPr>
              <a:t>SESSION CONTENTS</a:t>
            </a:r>
          </a:p>
        </p:txBody>
      </p:sp>
      <p:sp>
        <p:nvSpPr>
          <p:cNvPr id="12" name="Rectangle 3"/>
          <p:cNvSpPr>
            <a:spLocks noChangeArrowheads="1"/>
          </p:cNvSpPr>
          <p:nvPr/>
        </p:nvSpPr>
        <p:spPr bwMode="auto">
          <a:xfrm>
            <a:off x="317617" y="1929312"/>
            <a:ext cx="8370887" cy="2934919"/>
          </a:xfrm>
          <a:prstGeom prst="rect">
            <a:avLst/>
          </a:prstGeom>
          <a:solidFill>
            <a:schemeClr val="bg1"/>
          </a:solidFill>
          <a:ln w="9525">
            <a:noFill/>
            <a:miter lim="800000"/>
            <a:headEnd/>
            <a:tailEnd/>
          </a:ln>
        </p:spPr>
        <p:txBody>
          <a:bodyPr/>
          <a:lstStyle/>
          <a:p>
            <a:pPr marL="431800" indent="-358775" eaLnBrk="0" hangingPunct="0">
              <a:spcBef>
                <a:spcPct val="20000"/>
              </a:spcBef>
            </a:pPr>
            <a:endParaRPr lang="en-GB" sz="2200" b="1" dirty="0">
              <a:latin typeface="HelveticaNeueLT Std" charset="0"/>
            </a:endParaRPr>
          </a:p>
          <a:p>
            <a:pPr marL="431800" indent="-358775" eaLnBrk="0" hangingPunct="0">
              <a:spcBef>
                <a:spcPct val="20000"/>
              </a:spcBef>
              <a:buFontTx/>
              <a:buChar char="•"/>
            </a:pPr>
            <a:r>
              <a:rPr lang="en-GB" sz="2200" b="1" dirty="0">
                <a:latin typeface="HelveticaNeueLT Std" charset="0"/>
              </a:rPr>
              <a:t>Section 1 – The Student Finance Package</a:t>
            </a:r>
          </a:p>
          <a:p>
            <a:pPr marL="431800" indent="-358775" eaLnBrk="0" hangingPunct="0">
              <a:spcBef>
                <a:spcPct val="20000"/>
              </a:spcBef>
              <a:buFontTx/>
              <a:buChar char="•"/>
            </a:pPr>
            <a:endParaRPr lang="en-GB" sz="2200" b="1" dirty="0">
              <a:latin typeface="HelveticaNeueLT Std" charset="0"/>
            </a:endParaRPr>
          </a:p>
          <a:p>
            <a:pPr marL="431800" indent="-358775" eaLnBrk="0" hangingPunct="0">
              <a:spcBef>
                <a:spcPct val="20000"/>
              </a:spcBef>
              <a:buFontTx/>
              <a:buChar char="•"/>
            </a:pPr>
            <a:r>
              <a:rPr lang="en-GB" sz="2200" b="1" dirty="0">
                <a:latin typeface="HelveticaNeueLT Std" charset="0"/>
              </a:rPr>
              <a:t>Section 2 – Student Loan Repayments</a:t>
            </a:r>
          </a:p>
          <a:p>
            <a:pPr marL="431800" indent="-358775" eaLnBrk="0" hangingPunct="0">
              <a:spcBef>
                <a:spcPct val="20000"/>
              </a:spcBef>
              <a:buFontTx/>
              <a:buChar char="•"/>
            </a:pPr>
            <a:endParaRPr lang="en-GB" sz="2200" b="1" dirty="0">
              <a:latin typeface="HelveticaNeueLT Std" charset="0"/>
            </a:endParaRPr>
          </a:p>
          <a:p>
            <a:pPr marL="431800" indent="-358775" eaLnBrk="0" hangingPunct="0">
              <a:spcBef>
                <a:spcPct val="20000"/>
              </a:spcBef>
              <a:buFontTx/>
              <a:buChar char="•"/>
            </a:pPr>
            <a:r>
              <a:rPr lang="en-GB" sz="2200" b="1" dirty="0">
                <a:latin typeface="HelveticaNeueLT Std" charset="0"/>
              </a:rPr>
              <a:t>Section 3 – Applications &amp; </a:t>
            </a:r>
            <a:r>
              <a:rPr lang="en-GB" sz="2200" b="1" dirty="0" smtClean="0">
                <a:latin typeface="HelveticaNeueLT Std" charset="0"/>
              </a:rPr>
              <a:t>Information</a:t>
            </a:r>
          </a:p>
          <a:p>
            <a:pPr marL="431800" indent="-358775" eaLnBrk="0" hangingPunct="0">
              <a:spcBef>
                <a:spcPct val="20000"/>
              </a:spcBef>
              <a:buFontTx/>
              <a:buChar char="•"/>
            </a:pPr>
            <a:endParaRPr lang="en-GB" sz="2200" b="1" dirty="0">
              <a:latin typeface="HelveticaNeueLT Std" charset="0"/>
            </a:endParaRPr>
          </a:p>
          <a:p>
            <a:pPr marL="73025" eaLnBrk="0" hangingPunct="0">
              <a:spcBef>
                <a:spcPct val="20000"/>
              </a:spcBef>
            </a:pPr>
            <a:endParaRPr lang="en-GB" sz="2200" b="1" dirty="0">
              <a:latin typeface="HelveticaNeueLT Std" charset="0"/>
            </a:endParaRPr>
          </a:p>
          <a:p>
            <a:pPr marL="431800" indent="-358775" eaLnBrk="0" hangingPunct="0">
              <a:spcBef>
                <a:spcPct val="20000"/>
              </a:spcBef>
              <a:buFontTx/>
              <a:buChar char="•"/>
            </a:pPr>
            <a:endParaRPr lang="en-GB" sz="2200" b="1" dirty="0">
              <a:latin typeface="HelveticaNeueLT Std" charset="0"/>
            </a:endParaRPr>
          </a:p>
          <a:p>
            <a:pPr marL="73025" eaLnBrk="0" hangingPunct="0">
              <a:spcBef>
                <a:spcPct val="20000"/>
              </a:spcBef>
            </a:pPr>
            <a:endParaRPr lang="en-GB" sz="2200" b="1" dirty="0">
              <a:latin typeface="HelveticaNeueLT Std" charset="0"/>
            </a:endParaRPr>
          </a:p>
          <a:p>
            <a:pPr marL="431800" indent="-358775" eaLnBrk="0" hangingPunct="0">
              <a:spcBef>
                <a:spcPct val="20000"/>
              </a:spcBef>
              <a:buFontTx/>
              <a:buChar char="•"/>
            </a:pPr>
            <a:endParaRPr lang="en-GB" sz="2200" b="1" dirty="0">
              <a:latin typeface="HelveticaNeueLT Std" charset="0"/>
            </a:endParaRPr>
          </a:p>
          <a:p>
            <a:pPr marL="431800" lvl="3" indent="-358775">
              <a:lnSpc>
                <a:spcPct val="150000"/>
              </a:lnSpc>
              <a:spcBef>
                <a:spcPct val="20000"/>
              </a:spcBef>
              <a:buClr>
                <a:schemeClr val="tx1"/>
              </a:buClr>
              <a:buSzPct val="125000"/>
            </a:pPr>
            <a:endParaRPr lang="en-GB" sz="2200" b="1" dirty="0"/>
          </a:p>
          <a:p>
            <a:pPr marL="431800" lvl="3" indent="-358775">
              <a:lnSpc>
                <a:spcPct val="150000"/>
              </a:lnSpc>
              <a:spcBef>
                <a:spcPct val="20000"/>
              </a:spcBef>
              <a:buClr>
                <a:schemeClr val="tx1"/>
              </a:buClr>
              <a:buSzPct val="125000"/>
              <a:buFontTx/>
              <a:buChar char="-"/>
            </a:pPr>
            <a:endParaRPr lang="en-GB" sz="2200" b="1"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5.jpg"/>
          <p:cNvPicPr>
            <a:picLocks noChangeAspect="1"/>
          </p:cNvPicPr>
          <p:nvPr/>
        </p:nvPicPr>
        <p:blipFill>
          <a:blip r:embed="rId3"/>
          <a:srcRect t="13943" b="43216"/>
          <a:stretch>
            <a:fillRect/>
          </a:stretch>
        </p:blipFill>
        <p:spPr>
          <a:xfrm>
            <a:off x="0" y="1172838"/>
            <a:ext cx="9144000" cy="5685162"/>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645887" y="356863"/>
            <a:ext cx="5087256" cy="815975"/>
          </a:xfrm>
          <a:prstGeom prst="rect">
            <a:avLst/>
          </a:prstGeom>
          <a:noFill/>
          <a:ln w="9525">
            <a:noFill/>
            <a:miter lim="800000"/>
            <a:headEnd/>
            <a:tailEnd/>
          </a:ln>
        </p:spPr>
        <p:txBody>
          <a:bodyPr wrap="square" lIns="0" tIns="0" rIns="0" bIns="0">
            <a:spAutoFit/>
          </a:bodyPr>
          <a:lstStyle/>
          <a:p>
            <a:pPr>
              <a:spcAft>
                <a:spcPts val="600"/>
              </a:spcAft>
            </a:pPr>
            <a:r>
              <a:rPr lang="en-US" sz="2800" dirty="0">
                <a:solidFill>
                  <a:srgbClr val="C30052"/>
                </a:solidFill>
                <a:cs typeface="Arial" pitchFamily="34" charset="0"/>
              </a:rPr>
              <a:t>THE STUDENT FINANCE PACKAGE</a:t>
            </a:r>
          </a:p>
          <a:p>
            <a:pPr>
              <a:spcAft>
                <a:spcPts val="600"/>
              </a:spcAft>
            </a:pPr>
            <a:r>
              <a:rPr lang="en-US" sz="2000" dirty="0">
                <a:cs typeface="Arial" pitchFamily="34" charset="0"/>
              </a:rPr>
              <a:t>SUPPORT AVAILABLE TO STUDENTS INCLUDES:</a:t>
            </a:r>
          </a:p>
        </p:txBody>
      </p:sp>
      <p:sp>
        <p:nvSpPr>
          <p:cNvPr id="17" name="Rounded Rectangle 16"/>
          <p:cNvSpPr/>
          <p:nvPr/>
        </p:nvSpPr>
        <p:spPr>
          <a:xfrm>
            <a:off x="1687513" y="2251075"/>
            <a:ext cx="5486400" cy="488950"/>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sz="2200" dirty="0"/>
              <a:t>Tuition Fee Loan</a:t>
            </a:r>
          </a:p>
        </p:txBody>
      </p:sp>
      <p:sp>
        <p:nvSpPr>
          <p:cNvPr id="18" name="Rounded Rectangle 17"/>
          <p:cNvSpPr/>
          <p:nvPr/>
        </p:nvSpPr>
        <p:spPr>
          <a:xfrm>
            <a:off x="2493963" y="3062288"/>
            <a:ext cx="5486400" cy="476250"/>
          </a:xfrm>
          <a:prstGeom prst="roundRect">
            <a:avLst/>
          </a:prstGeom>
          <a:solidFill>
            <a:srgbClr val="00985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sz="2200" dirty="0"/>
              <a:t>Maintenance (Living Cost) Support</a:t>
            </a:r>
          </a:p>
        </p:txBody>
      </p:sp>
      <p:sp>
        <p:nvSpPr>
          <p:cNvPr id="19" name="Rounded Rectangle 18"/>
          <p:cNvSpPr/>
          <p:nvPr/>
        </p:nvSpPr>
        <p:spPr>
          <a:xfrm>
            <a:off x="2497138" y="3835400"/>
            <a:ext cx="5486400" cy="498475"/>
          </a:xfrm>
          <a:prstGeom prst="round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sz="2200" dirty="0"/>
              <a:t>Bursaries &amp; Scholarships</a:t>
            </a:r>
          </a:p>
        </p:txBody>
      </p:sp>
      <p:sp>
        <p:nvSpPr>
          <p:cNvPr id="20" name="Rounded Rectangle 19"/>
          <p:cNvSpPr/>
          <p:nvPr/>
        </p:nvSpPr>
        <p:spPr>
          <a:xfrm>
            <a:off x="1687513" y="4629150"/>
            <a:ext cx="5486400" cy="496888"/>
          </a:xfrm>
          <a:prstGeom prst="roundRect">
            <a:avLst/>
          </a:prstGeom>
          <a:solidFill>
            <a:srgbClr val="DD481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sz="2200" dirty="0"/>
              <a:t>Additional Support</a:t>
            </a:r>
          </a:p>
        </p:txBody>
      </p:sp>
      <p:sp>
        <p:nvSpPr>
          <p:cNvPr id="22" name="Oval 21"/>
          <p:cNvSpPr/>
          <p:nvPr/>
        </p:nvSpPr>
        <p:spPr>
          <a:xfrm>
            <a:off x="417513" y="2276475"/>
            <a:ext cx="2814637" cy="2814638"/>
          </a:xfrm>
          <a:prstGeom prst="ellipse">
            <a:avLst/>
          </a:prstGeom>
          <a:solidFill>
            <a:schemeClr val="bg1"/>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3" name="TextBox 15"/>
          <p:cNvSpPr txBox="1">
            <a:spLocks noChangeArrowheads="1"/>
          </p:cNvSpPr>
          <p:nvPr/>
        </p:nvSpPr>
        <p:spPr bwMode="auto">
          <a:xfrm rot="21165248">
            <a:off x="415925" y="2940050"/>
            <a:ext cx="2903538" cy="1384300"/>
          </a:xfrm>
          <a:prstGeom prst="rect">
            <a:avLst/>
          </a:prstGeom>
          <a:noFill/>
          <a:ln w="9525">
            <a:noFill/>
            <a:miter lim="800000"/>
            <a:headEnd/>
            <a:tailEnd/>
          </a:ln>
        </p:spPr>
        <p:txBody>
          <a:bodyPr wrap="none">
            <a:spAutoFit/>
          </a:bodyPr>
          <a:lstStyle/>
          <a:p>
            <a:pPr algn="ctr"/>
            <a:r>
              <a:rPr lang="en-GB" sz="2800" dirty="0"/>
              <a:t>The</a:t>
            </a:r>
          </a:p>
          <a:p>
            <a:pPr algn="ctr"/>
            <a:r>
              <a:rPr lang="en-GB" sz="2800" dirty="0"/>
              <a:t>Student Finance </a:t>
            </a:r>
          </a:p>
          <a:p>
            <a:pPr algn="ctr"/>
            <a:r>
              <a:rPr lang="en-GB" sz="2800" dirty="0"/>
              <a:t>Package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10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10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30.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1074058" y="361950"/>
            <a:ext cx="4339772" cy="877163"/>
          </a:xfrm>
          <a:prstGeom prst="rect">
            <a:avLst/>
          </a:prstGeom>
          <a:noFill/>
          <a:ln w="9525">
            <a:noFill/>
            <a:miter lim="800000"/>
            <a:headEnd/>
            <a:tailEnd/>
          </a:ln>
        </p:spPr>
        <p:txBody>
          <a:bodyPr wrap="square" lIns="0" tIns="0" rIns="0" bIns="0">
            <a:spAutoFit/>
          </a:bodyPr>
          <a:lstStyle/>
          <a:p>
            <a:pPr>
              <a:spcAft>
                <a:spcPts val="600"/>
              </a:spcAft>
            </a:pPr>
            <a:r>
              <a:rPr lang="en-US" sz="3200" dirty="0">
                <a:solidFill>
                  <a:srgbClr val="C30052"/>
                </a:solidFill>
                <a:cs typeface="Arial" pitchFamily="34" charset="0"/>
              </a:rPr>
              <a:t>TUITION FEES &amp; LOANS</a:t>
            </a:r>
          </a:p>
          <a:p>
            <a:pPr>
              <a:spcAft>
                <a:spcPts val="600"/>
              </a:spcAft>
            </a:pPr>
            <a:endParaRPr lang="en-US" sz="2000" dirty="0">
              <a:cs typeface="Arial" pitchFamily="34" charset="0"/>
            </a:endParaRPr>
          </a:p>
        </p:txBody>
      </p:sp>
      <p:sp>
        <p:nvSpPr>
          <p:cNvPr id="16" name="Text Box 6"/>
          <p:cNvSpPr txBox="1">
            <a:spLocks noChangeArrowheads="1"/>
          </p:cNvSpPr>
          <p:nvPr/>
        </p:nvSpPr>
        <p:spPr bwMode="auto">
          <a:xfrm>
            <a:off x="149225" y="1565275"/>
            <a:ext cx="8940800" cy="4093428"/>
          </a:xfrm>
          <a:prstGeom prst="rect">
            <a:avLst/>
          </a:prstGeom>
          <a:solidFill>
            <a:schemeClr val="bg1"/>
          </a:solidFill>
          <a:ln w="9525">
            <a:noFill/>
            <a:miter lim="800000"/>
            <a:headEnd/>
            <a:tailEnd/>
          </a:ln>
        </p:spPr>
        <p:txBody>
          <a:bodyPr>
            <a:spAutoFit/>
          </a:bodyPr>
          <a:lstStyle/>
          <a:p>
            <a:pPr marL="431800" indent="-358775">
              <a:buFont typeface="Arial" pitchFamily="34" charset="0"/>
              <a:buChar char="•"/>
            </a:pPr>
            <a:r>
              <a:rPr lang="en-GB" sz="2000" dirty="0"/>
              <a:t>Universities and </a:t>
            </a:r>
            <a:r>
              <a:rPr lang="en-GB" sz="2000" dirty="0" smtClean="0"/>
              <a:t>colleges </a:t>
            </a:r>
            <a:r>
              <a:rPr lang="en-GB" sz="2000" dirty="0"/>
              <a:t>can charge new full-time students up to </a:t>
            </a:r>
          </a:p>
          <a:p>
            <a:pPr marL="431800" indent="-358775"/>
            <a:r>
              <a:rPr lang="en-GB" sz="2000" b="1" dirty="0"/>
              <a:t>	£</a:t>
            </a:r>
            <a:r>
              <a:rPr lang="en-GB" sz="2000" b="1" dirty="0" smtClean="0"/>
              <a:t>9,250</a:t>
            </a:r>
            <a:r>
              <a:rPr lang="en-GB" sz="2000" dirty="0" smtClean="0"/>
              <a:t> </a:t>
            </a:r>
            <a:r>
              <a:rPr lang="en-GB" sz="2000" dirty="0"/>
              <a:t>per year </a:t>
            </a:r>
            <a:r>
              <a:rPr lang="en-GB" sz="2000" dirty="0" smtClean="0"/>
              <a:t>(£7,000 </a:t>
            </a:r>
            <a:r>
              <a:rPr lang="en-GB" sz="2000" dirty="0"/>
              <a:t>part-time) for tuition fees</a:t>
            </a:r>
          </a:p>
          <a:p>
            <a:pPr marL="431800" indent="-358775">
              <a:buFont typeface="Arial" pitchFamily="34" charset="0"/>
              <a:buChar char="•"/>
            </a:pPr>
            <a:endParaRPr lang="en-GB" sz="2000" dirty="0"/>
          </a:p>
          <a:p>
            <a:pPr marL="431800" indent="-358775">
              <a:buFont typeface="Arial" pitchFamily="34" charset="0"/>
              <a:buChar char="•"/>
            </a:pPr>
            <a:r>
              <a:rPr lang="en-GB" sz="2000" dirty="0"/>
              <a:t>Eligible students </a:t>
            </a:r>
            <a:r>
              <a:rPr lang="en-GB" sz="2000" b="1" dirty="0"/>
              <a:t>won’t </a:t>
            </a:r>
            <a:r>
              <a:rPr lang="en-GB" sz="2000" dirty="0"/>
              <a:t>have to pay any tuition fees up front</a:t>
            </a:r>
          </a:p>
          <a:p>
            <a:pPr marL="431800" indent="-358775"/>
            <a:endParaRPr lang="en-GB" sz="2000" dirty="0"/>
          </a:p>
          <a:p>
            <a:pPr marL="431800" indent="-358775">
              <a:buFont typeface="Arial" pitchFamily="34" charset="0"/>
              <a:buChar char="•"/>
            </a:pPr>
            <a:r>
              <a:rPr lang="en-GB" sz="2000" dirty="0" smtClean="0"/>
              <a:t>Tuition </a:t>
            </a:r>
            <a:r>
              <a:rPr lang="en-GB" sz="2000" dirty="0"/>
              <a:t>Fee Loan doesn’t depend on household income</a:t>
            </a:r>
          </a:p>
          <a:p>
            <a:pPr marL="431800" indent="-358775"/>
            <a:r>
              <a:rPr lang="en-GB" sz="2000" dirty="0"/>
              <a:t>	</a:t>
            </a:r>
          </a:p>
          <a:p>
            <a:pPr marL="431800" indent="-358775">
              <a:buFont typeface="Arial" pitchFamily="34" charset="0"/>
              <a:buChar char="•"/>
            </a:pPr>
            <a:r>
              <a:rPr lang="en-GB" sz="2000" dirty="0"/>
              <a:t>SLC pay any Tuition Fee Loan directly to your university or college</a:t>
            </a:r>
          </a:p>
          <a:p>
            <a:pPr marL="431800" indent="-358775"/>
            <a:endParaRPr lang="en-GB" sz="2000" dirty="0"/>
          </a:p>
          <a:p>
            <a:pPr marL="431800" indent="-358775">
              <a:buFont typeface="Arial" pitchFamily="34" charset="0"/>
              <a:buChar char="•"/>
            </a:pPr>
            <a:r>
              <a:rPr lang="en-GB" sz="2000" dirty="0"/>
              <a:t>The loan is repayable, but only when your income is over £</a:t>
            </a:r>
            <a:r>
              <a:rPr lang="en-GB" sz="2000" dirty="0" smtClean="0"/>
              <a:t>25,000 </a:t>
            </a:r>
            <a:endParaRPr lang="en-GB" sz="2000" dirty="0"/>
          </a:p>
          <a:p>
            <a:pPr marL="431800" indent="-358775"/>
            <a:endParaRPr lang="en-GB" sz="2000" dirty="0"/>
          </a:p>
          <a:p>
            <a:pPr marL="431800" indent="-358775"/>
            <a:endParaRPr lang="en-GB" sz="2000" dirty="0"/>
          </a:p>
          <a:p>
            <a:pPr marL="431800" indent="-358775"/>
            <a:endParaRPr lang="en-GB" sz="2000"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6.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1" name="TextBox 14"/>
          <p:cNvSpPr txBox="1">
            <a:spLocks noChangeArrowheads="1"/>
          </p:cNvSpPr>
          <p:nvPr/>
        </p:nvSpPr>
        <p:spPr bwMode="auto">
          <a:xfrm>
            <a:off x="1567543" y="356577"/>
            <a:ext cx="3730171" cy="815608"/>
          </a:xfrm>
          <a:prstGeom prst="rect">
            <a:avLst/>
          </a:prstGeom>
          <a:noFill/>
          <a:ln w="9525">
            <a:noFill/>
            <a:miter lim="800000"/>
            <a:headEnd/>
            <a:tailEnd/>
          </a:ln>
        </p:spPr>
        <p:txBody>
          <a:bodyPr wrap="square" lIns="0" tIns="0" rIns="0" bIns="0">
            <a:spAutoFit/>
          </a:bodyPr>
          <a:lstStyle/>
          <a:p>
            <a:pPr>
              <a:spcAft>
                <a:spcPts val="600"/>
              </a:spcAft>
            </a:pPr>
            <a:r>
              <a:rPr lang="en-US" sz="2800" dirty="0">
                <a:solidFill>
                  <a:srgbClr val="C30052"/>
                </a:solidFill>
                <a:cs typeface="Arial" pitchFamily="34" charset="0"/>
              </a:rPr>
              <a:t>MAINTENANCE SUPPORT</a:t>
            </a:r>
          </a:p>
          <a:p>
            <a:pPr>
              <a:spcAft>
                <a:spcPts val="600"/>
              </a:spcAft>
            </a:pPr>
            <a:endParaRPr lang="en-US" sz="2000" dirty="0">
              <a:cs typeface="Arial" pitchFamily="34" charset="0"/>
            </a:endParaRPr>
          </a:p>
        </p:txBody>
      </p:sp>
      <p:sp>
        <p:nvSpPr>
          <p:cNvPr id="15" name="Text Box 6"/>
          <p:cNvSpPr txBox="1">
            <a:spLocks noChangeArrowheads="1"/>
          </p:cNvSpPr>
          <p:nvPr/>
        </p:nvSpPr>
        <p:spPr bwMode="auto">
          <a:xfrm>
            <a:off x="364899" y="2002971"/>
            <a:ext cx="8512291" cy="2862322"/>
          </a:xfrm>
          <a:prstGeom prst="rect">
            <a:avLst/>
          </a:prstGeom>
          <a:solidFill>
            <a:schemeClr val="bg1"/>
          </a:solidFill>
          <a:ln w="9525">
            <a:noFill/>
            <a:miter lim="800000"/>
            <a:headEnd/>
            <a:tailEnd/>
          </a:ln>
        </p:spPr>
        <p:txBody>
          <a:bodyPr wrap="square">
            <a:spAutoFit/>
          </a:bodyPr>
          <a:lstStyle/>
          <a:p>
            <a:pPr marL="431800" indent="-358775">
              <a:buFont typeface="Arial" pitchFamily="34" charset="0"/>
              <a:buChar char="•"/>
            </a:pPr>
            <a:r>
              <a:rPr lang="en-GB" sz="2000" dirty="0"/>
              <a:t>Maintenance support is available to help with your living costs while </a:t>
            </a:r>
          </a:p>
          <a:p>
            <a:pPr marL="431800" indent="-358775"/>
            <a:r>
              <a:rPr lang="en-GB" sz="2000" dirty="0"/>
              <a:t>	in higher education</a:t>
            </a:r>
          </a:p>
          <a:p>
            <a:pPr marL="431800" indent="-358775">
              <a:buFont typeface="Arial" pitchFamily="34" charset="0"/>
              <a:buChar char="•"/>
            </a:pPr>
            <a:endParaRPr lang="en-GB" sz="2000" dirty="0"/>
          </a:p>
          <a:p>
            <a:pPr marL="431800" indent="-358775">
              <a:buFont typeface="Arial" pitchFamily="34" charset="0"/>
              <a:buChar char="•"/>
            </a:pPr>
            <a:r>
              <a:rPr lang="en-GB" sz="2000" dirty="0" smtClean="0"/>
              <a:t>The </a:t>
            </a:r>
            <a:r>
              <a:rPr lang="en-GB" sz="2000" dirty="0"/>
              <a:t>Maintenance Loan is repayable and all eligible students are </a:t>
            </a:r>
          </a:p>
          <a:p>
            <a:pPr marL="431800" indent="-358775"/>
            <a:r>
              <a:rPr lang="en-GB" sz="2000" dirty="0"/>
              <a:t>	entitled to receive some funding</a:t>
            </a:r>
          </a:p>
          <a:p>
            <a:pPr marL="431800" indent="-358775">
              <a:buFont typeface="Arial" pitchFamily="34" charset="0"/>
              <a:buChar char="•"/>
            </a:pPr>
            <a:endParaRPr lang="en-GB" sz="2000" dirty="0"/>
          </a:p>
          <a:p>
            <a:pPr marL="431800" indent="-358775">
              <a:buFont typeface="Arial" pitchFamily="34" charset="0"/>
              <a:buChar char="•"/>
            </a:pPr>
            <a:r>
              <a:rPr lang="en-GB" sz="2000" dirty="0"/>
              <a:t>The amount of loan available will depend on where you live and study</a:t>
            </a:r>
          </a:p>
          <a:p>
            <a:pPr marL="431800" indent="-358775">
              <a:buFont typeface="Arial" pitchFamily="34" charset="0"/>
              <a:buChar char="•"/>
            </a:pPr>
            <a:endParaRPr lang="en-GB" sz="2000" dirty="0"/>
          </a:p>
          <a:p>
            <a:pPr marL="431800" indent="-358775">
              <a:buFont typeface="Arial" pitchFamily="34" charset="0"/>
              <a:buChar char="•"/>
            </a:pPr>
            <a:r>
              <a:rPr lang="en-GB" sz="2000" dirty="0"/>
              <a:t>Maintenance support is paid directly into your bank account each term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7.jpg"/>
          <p:cNvPicPr>
            <a:picLocks noChangeAspect="1"/>
          </p:cNvPicPr>
          <p:nvPr/>
        </p:nvPicPr>
        <p:blipFill>
          <a:blip r:embed="rId3"/>
          <a:srcRect t="36863" b="20977"/>
          <a:stretch>
            <a:fillRect/>
          </a:stretch>
        </p:blipFill>
        <p:spPr>
          <a:xfrm>
            <a:off x="1786" y="1074231"/>
            <a:ext cx="9142214" cy="578376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2" name="TextBox 14"/>
          <p:cNvSpPr txBox="1">
            <a:spLocks noGrp="1" noChangeArrowheads="1"/>
          </p:cNvSpPr>
          <p:nvPr>
            <p:ph type="title"/>
          </p:nvPr>
        </p:nvSpPr>
        <p:spPr bwMode="auto">
          <a:xfrm>
            <a:off x="295275" y="419366"/>
            <a:ext cx="5724525" cy="938719"/>
          </a:xfrm>
          <a:prstGeom prst="rect">
            <a:avLst/>
          </a:prstGeom>
          <a:noFill/>
          <a:ln w="9525">
            <a:noFill/>
            <a:miter lim="800000"/>
            <a:headEnd/>
            <a:tailEnd/>
          </a:ln>
        </p:spPr>
        <p:txBody>
          <a:bodyPr lIns="0" tIns="0" rIns="0" bIns="0">
            <a:spAutoFit/>
          </a:bodyPr>
          <a:lstStyle/>
          <a:p>
            <a:pPr>
              <a:spcAft>
                <a:spcPts val="600"/>
              </a:spcAft>
            </a:pPr>
            <a:r>
              <a:rPr lang="en-US" sz="3200" dirty="0">
                <a:solidFill>
                  <a:srgbClr val="C30052"/>
                </a:solidFill>
                <a:cs typeface="Arial" pitchFamily="34" charset="0"/>
              </a:rPr>
              <a:t>MAINTENANCE LOAN</a:t>
            </a:r>
          </a:p>
          <a:p>
            <a:pPr>
              <a:spcAft>
                <a:spcPts val="600"/>
              </a:spcAft>
            </a:pPr>
            <a:r>
              <a:rPr lang="en-US" sz="2400" dirty="0" smtClean="0">
                <a:cs typeface="Arial" pitchFamily="34" charset="0"/>
              </a:rPr>
              <a:t>2019/20 </a:t>
            </a:r>
            <a:r>
              <a:rPr lang="en-US" sz="2400" dirty="0">
                <a:cs typeface="Arial" pitchFamily="34" charset="0"/>
              </a:rPr>
              <a:t>MAXIMUM RATES</a:t>
            </a:r>
          </a:p>
        </p:txBody>
      </p:sp>
      <p:grpSp>
        <p:nvGrpSpPr>
          <p:cNvPr id="16" name="Group 33"/>
          <p:cNvGrpSpPr>
            <a:grpSpLocks/>
          </p:cNvGrpSpPr>
          <p:nvPr/>
        </p:nvGrpSpPr>
        <p:grpSpPr bwMode="auto">
          <a:xfrm>
            <a:off x="490538" y="5862638"/>
            <a:ext cx="8666162" cy="730250"/>
            <a:chOff x="490846" y="5385337"/>
            <a:chExt cx="8666433" cy="729086"/>
          </a:xfrm>
        </p:grpSpPr>
        <p:grpSp>
          <p:nvGrpSpPr>
            <p:cNvPr id="17" name="Group 26"/>
            <p:cNvGrpSpPr>
              <a:grpSpLocks/>
            </p:cNvGrpSpPr>
            <p:nvPr/>
          </p:nvGrpSpPr>
          <p:grpSpPr bwMode="auto">
            <a:xfrm>
              <a:off x="490846" y="5388507"/>
              <a:ext cx="8252083" cy="725916"/>
              <a:chOff x="504494" y="5879835"/>
              <a:chExt cx="8252083" cy="725916"/>
            </a:xfrm>
          </p:grpSpPr>
          <p:sp>
            <p:nvSpPr>
              <p:cNvPr id="19" name="Rounded Rectangle 18"/>
              <p:cNvSpPr/>
              <p:nvPr/>
            </p:nvSpPr>
            <p:spPr bwMode="auto">
              <a:xfrm>
                <a:off x="847405" y="5902025"/>
                <a:ext cx="7909172" cy="664102"/>
              </a:xfrm>
              <a:prstGeom prst="roundRect">
                <a:avLst/>
              </a:prstGeom>
              <a:solidFill>
                <a:schemeClr val="bg1"/>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2000">
                  <a:solidFill>
                    <a:schemeClr val="tx1"/>
                  </a:solidFill>
                  <a:ea typeface="ＭＳ Ｐゴシック" pitchFamily="34" charset="-128"/>
                </a:endParaRPr>
              </a:p>
            </p:txBody>
          </p:sp>
          <p:sp>
            <p:nvSpPr>
              <p:cNvPr id="20" name="Oval 19"/>
              <p:cNvSpPr/>
              <p:nvPr/>
            </p:nvSpPr>
            <p:spPr>
              <a:xfrm>
                <a:off x="504494" y="5879835"/>
                <a:ext cx="725510" cy="725916"/>
              </a:xfrm>
              <a:prstGeom prst="ellipse">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nvGrpSpPr>
              <p:cNvPr id="21" name="Group 20"/>
              <p:cNvGrpSpPr>
                <a:grpSpLocks/>
              </p:cNvGrpSpPr>
              <p:nvPr/>
            </p:nvGrpSpPr>
            <p:grpSpPr bwMode="auto">
              <a:xfrm>
                <a:off x="679123" y="6065276"/>
                <a:ext cx="460389" cy="361373"/>
                <a:chOff x="-2631623" y="1721455"/>
                <a:chExt cx="830402" cy="708752"/>
              </a:xfrm>
            </p:grpSpPr>
            <p:sp>
              <p:nvSpPr>
                <p:cNvPr id="22" name="Isosceles Triangle 21"/>
                <p:cNvSpPr/>
                <p:nvPr/>
              </p:nvSpPr>
              <p:spPr>
                <a:xfrm rot="5400000">
                  <a:off x="-2411631" y="1819796"/>
                  <a:ext cx="702534" cy="518287"/>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3" name="Isosceles Triangle 22"/>
                <p:cNvSpPr/>
                <p:nvPr/>
              </p:nvSpPr>
              <p:spPr>
                <a:xfrm rot="5400000">
                  <a:off x="-2723747" y="1813579"/>
                  <a:ext cx="702534" cy="518285"/>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grpSp>
        <p:sp>
          <p:nvSpPr>
            <p:cNvPr id="18" name="Rectangle 15"/>
            <p:cNvSpPr>
              <a:spLocks noChangeArrowheads="1"/>
            </p:cNvSpPr>
            <p:nvPr/>
          </p:nvSpPr>
          <p:spPr bwMode="auto">
            <a:xfrm>
              <a:off x="1149333" y="5385337"/>
              <a:ext cx="8007946" cy="708025"/>
            </a:xfrm>
            <a:prstGeom prst="rect">
              <a:avLst/>
            </a:prstGeom>
            <a:noFill/>
            <a:ln w="9525">
              <a:noFill/>
              <a:miter lim="800000"/>
              <a:headEnd/>
              <a:tailEnd/>
            </a:ln>
          </p:spPr>
          <p:txBody>
            <a:bodyPr>
              <a:spAutoFit/>
            </a:bodyPr>
            <a:lstStyle/>
            <a:p>
              <a:pPr marL="412750" indent="-341313"/>
              <a:r>
                <a:rPr lang="en-GB" sz="2000" dirty="0"/>
                <a:t>Additional loan is available for each extra week of study for</a:t>
              </a:r>
            </a:p>
            <a:p>
              <a:pPr marL="412750" indent="-341313"/>
              <a:r>
                <a:rPr lang="en-GB" sz="2000" dirty="0"/>
                <a:t>students attending their course beyond 30 weeks</a:t>
              </a:r>
            </a:p>
          </p:txBody>
        </p:sp>
      </p:grpSp>
      <p:graphicFrame>
        <p:nvGraphicFramePr>
          <p:cNvPr id="2" name="Table 1"/>
          <p:cNvGraphicFramePr>
            <a:graphicFrameLocks noGrp="1"/>
          </p:cNvGraphicFramePr>
          <p:nvPr>
            <p:extLst>
              <p:ext uri="{D42A27DB-BD31-4B8C-83A1-F6EECF244321}">
                <p14:modId xmlns:p14="http://schemas.microsoft.com/office/powerpoint/2010/main" val="1601635259"/>
              </p:ext>
            </p:extLst>
          </p:nvPr>
        </p:nvGraphicFramePr>
        <p:xfrm>
          <a:off x="512763" y="1719737"/>
          <a:ext cx="8229600" cy="4075544"/>
        </p:xfrm>
        <a:graphic>
          <a:graphicData uri="http://schemas.openxmlformats.org/drawingml/2006/table">
            <a:tbl>
              <a:tblPr firstRow="1" bandRow="1">
                <a:tableStyleId>{00A15C55-8517-42AA-B614-E9B94910E393}</a:tableStyleId>
              </a:tblPr>
              <a:tblGrid>
                <a:gridCol w="4383958"/>
                <a:gridCol w="3845642"/>
              </a:tblGrid>
              <a:tr h="668742">
                <a:tc>
                  <a:txBody>
                    <a:bodyPr/>
                    <a:lstStyle/>
                    <a:p>
                      <a:pPr algn="ctr"/>
                      <a:r>
                        <a:rPr lang="en-GB" sz="2000" dirty="0" smtClean="0">
                          <a:latin typeface="+mj-lt"/>
                        </a:rPr>
                        <a:t>Where you Live</a:t>
                      </a:r>
                      <a:r>
                        <a:rPr lang="en-GB" sz="2000" baseline="0" dirty="0" smtClean="0">
                          <a:latin typeface="+mj-lt"/>
                        </a:rPr>
                        <a:t> &amp; Study</a:t>
                      </a:r>
                      <a:endParaRPr lang="en-GB" sz="2000" dirty="0">
                        <a:latin typeface="+mj-lt"/>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2000" dirty="0" smtClean="0">
                          <a:latin typeface="+mj-lt"/>
                        </a:rPr>
                        <a:t>Maximum Loan Available</a:t>
                      </a:r>
                      <a:endParaRPr lang="en-GB" sz="2000" dirty="0">
                        <a:latin typeface="+mj-lt"/>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75000"/>
                      </a:schemeClr>
                    </a:solidFill>
                  </a:tcPr>
                </a:tc>
              </a:tr>
              <a:tr h="518927">
                <a:tc>
                  <a:txBody>
                    <a:bodyPr/>
                    <a:lstStyle/>
                    <a:p>
                      <a:pPr algn="ctr"/>
                      <a:r>
                        <a:rPr lang="en-GB" sz="2000" b="1" dirty="0" smtClean="0"/>
                        <a:t>Parental Home</a:t>
                      </a:r>
                    </a:p>
                    <a:p>
                      <a:pPr algn="ctr"/>
                      <a:r>
                        <a:rPr lang="en-GB" sz="1800" dirty="0" smtClean="0"/>
                        <a:t>Live at</a:t>
                      </a:r>
                      <a:r>
                        <a:rPr lang="en-GB" sz="1800" baseline="0" dirty="0" smtClean="0"/>
                        <a:t> home</a:t>
                      </a:r>
                      <a:endParaRPr lang="en-GB" sz="1800" dirty="0"/>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2400" b="1" dirty="0" smtClean="0"/>
                        <a:t>£7,529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85000"/>
                      </a:schemeClr>
                    </a:solidFill>
                  </a:tcPr>
                </a:tc>
              </a:tr>
              <a:tr h="895681">
                <a:tc>
                  <a:txBody>
                    <a:bodyPr/>
                    <a:lstStyle/>
                    <a:p>
                      <a:pPr algn="ctr"/>
                      <a:r>
                        <a:rPr lang="en-GB" sz="2000" b="1" dirty="0" smtClean="0"/>
                        <a:t>Elsewhere</a:t>
                      </a:r>
                    </a:p>
                    <a:p>
                      <a:pPr algn="ctr"/>
                      <a:r>
                        <a:rPr lang="en-GB" sz="1800" dirty="0" smtClean="0"/>
                        <a:t>Live away from home and study</a:t>
                      </a:r>
                      <a:r>
                        <a:rPr lang="en-GB" sz="1800" baseline="0" dirty="0" smtClean="0"/>
                        <a:t> </a:t>
                      </a:r>
                      <a:r>
                        <a:rPr lang="en-GB" sz="1800" dirty="0" smtClean="0"/>
                        <a:t>outside of London</a:t>
                      </a:r>
                      <a:endParaRPr lang="en-GB" sz="1800" dirty="0"/>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smtClean="0"/>
                        <a:t>£8,944</a:t>
                      </a:r>
                      <a:endParaRPr lang="en-GB" sz="2400" b="1" dirty="0"/>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895681">
                <a:tc>
                  <a:txBody>
                    <a:bodyPr/>
                    <a:lstStyle/>
                    <a:p>
                      <a:pPr algn="ctr"/>
                      <a:r>
                        <a:rPr lang="en-GB" sz="1800" b="1" dirty="0" smtClean="0"/>
                        <a:t>London</a:t>
                      </a:r>
                    </a:p>
                    <a:p>
                      <a:pPr algn="ctr"/>
                      <a:r>
                        <a:rPr lang="en-GB" sz="1800" b="0" dirty="0" smtClean="0"/>
                        <a:t>Live</a:t>
                      </a:r>
                      <a:r>
                        <a:rPr lang="en-GB" sz="1800" b="0" baseline="0" dirty="0" smtClean="0"/>
                        <a:t> away from home and study in London</a:t>
                      </a:r>
                      <a:endParaRPr lang="en-GB" sz="1800" b="0" dirty="0"/>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smtClean="0"/>
                        <a:t>£11,672</a:t>
                      </a:r>
                      <a:endParaRPr lang="en-GB" sz="2400" b="1" dirty="0"/>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r h="895681">
                <a:tc>
                  <a:txBody>
                    <a:bodyPr/>
                    <a:lstStyle/>
                    <a:p>
                      <a:pPr algn="ctr"/>
                      <a:r>
                        <a:rPr lang="en-GB" sz="2000" b="1" dirty="0" smtClean="0"/>
                        <a:t>Overseas</a:t>
                      </a:r>
                    </a:p>
                    <a:p>
                      <a:pPr algn="ctr"/>
                      <a:r>
                        <a:rPr lang="en-GB" sz="1800" dirty="0" smtClean="0"/>
                        <a:t>Study overseas as part of a UK course</a:t>
                      </a:r>
                      <a:endParaRPr lang="en-GB" sz="1800" dirty="0"/>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smtClean="0"/>
                        <a:t>£10,242</a:t>
                      </a:r>
                      <a:endParaRPr lang="en-GB" sz="2400" b="1" dirty="0"/>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12.jpg"/>
          <p:cNvPicPr>
            <a:picLocks noChangeAspect="1"/>
          </p:cNvPicPr>
          <p:nvPr/>
        </p:nvPicPr>
        <p:blipFill>
          <a:blip r:embed="rId3"/>
          <a:stretch>
            <a:fillRect/>
          </a:stretch>
        </p:blipFill>
        <p:spPr>
          <a:xfrm>
            <a:off x="0" y="357187"/>
            <a:ext cx="9144000" cy="6500813"/>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1015994" y="358450"/>
            <a:ext cx="4441377" cy="814388"/>
          </a:xfrm>
          <a:prstGeom prst="rect">
            <a:avLst/>
          </a:prstGeom>
          <a:noFill/>
          <a:ln w="9525">
            <a:noFill/>
            <a:miter lim="800000"/>
            <a:headEnd/>
            <a:tailEnd/>
          </a:ln>
        </p:spPr>
        <p:txBody>
          <a:bodyPr wrap="square" lIns="0" tIns="0" rIns="0" bIns="0">
            <a:spAutoFit/>
          </a:bodyPr>
          <a:lstStyle/>
          <a:p>
            <a:pPr>
              <a:spcAft>
                <a:spcPts val="600"/>
              </a:spcAft>
            </a:pPr>
            <a:r>
              <a:rPr lang="en-US" sz="2800" dirty="0">
                <a:solidFill>
                  <a:srgbClr val="C30052"/>
                </a:solidFill>
                <a:cs typeface="Arial" pitchFamily="34" charset="0"/>
              </a:rPr>
              <a:t>BURSARIES &amp; SCHOLARSHIPS</a:t>
            </a:r>
          </a:p>
          <a:p>
            <a:pPr>
              <a:spcAft>
                <a:spcPts val="600"/>
              </a:spcAft>
            </a:pPr>
            <a:endParaRPr lang="en-US" sz="2000" dirty="0">
              <a:cs typeface="Arial" pitchFamily="34" charset="0"/>
            </a:endParaRPr>
          </a:p>
        </p:txBody>
      </p:sp>
      <p:sp>
        <p:nvSpPr>
          <p:cNvPr id="16" name="Rectangle 3"/>
          <p:cNvSpPr txBox="1">
            <a:spLocks noChangeArrowheads="1"/>
          </p:cNvSpPr>
          <p:nvPr/>
        </p:nvSpPr>
        <p:spPr bwMode="auto">
          <a:xfrm>
            <a:off x="163513" y="1625603"/>
            <a:ext cx="8693150" cy="4123418"/>
          </a:xfrm>
          <a:prstGeom prst="rect">
            <a:avLst/>
          </a:prstGeom>
          <a:solidFill>
            <a:schemeClr val="bg1"/>
          </a:solidFill>
          <a:ln w="9525">
            <a:noFill/>
            <a:miter lim="800000"/>
            <a:headEnd/>
            <a:tailEnd/>
          </a:ln>
        </p:spPr>
        <p:txBody>
          <a:bodyPr/>
          <a:lstStyle/>
          <a:p>
            <a:pPr marL="431800" indent="-358775" eaLnBrk="0" hangingPunct="0">
              <a:spcBef>
                <a:spcPct val="20000"/>
              </a:spcBef>
            </a:pPr>
            <a:endParaRPr lang="en-US" sz="2000" b="1" dirty="0">
              <a:cs typeface="Arial" pitchFamily="34" charset="0"/>
            </a:endParaRPr>
          </a:p>
          <a:p>
            <a:pPr marL="431800" indent="-358775"/>
            <a:r>
              <a:rPr lang="en-GB" sz="2000" dirty="0">
                <a:cs typeface="Arial" pitchFamily="34" charset="0"/>
              </a:rPr>
              <a:t>Many universities and colleges offer financial support to their students</a:t>
            </a:r>
          </a:p>
          <a:p>
            <a:pPr marL="431800" indent="-358775"/>
            <a:r>
              <a:rPr lang="en-GB" sz="2000" dirty="0">
                <a:cs typeface="Arial" pitchFamily="34" charset="0"/>
              </a:rPr>
              <a:t>through bursaries and scholarships</a:t>
            </a:r>
          </a:p>
          <a:p>
            <a:pPr marL="431800" indent="-358775" eaLnBrk="0" hangingPunct="0">
              <a:spcBef>
                <a:spcPct val="20000"/>
              </a:spcBef>
            </a:pPr>
            <a:r>
              <a:rPr lang="en-US" sz="2000" b="1" dirty="0" smtClean="0">
                <a:cs typeface="Arial" pitchFamily="34" charset="0"/>
              </a:rPr>
              <a:t>Bursaries</a:t>
            </a:r>
            <a:r>
              <a:rPr lang="en-US" sz="2000" b="1" dirty="0">
                <a:cs typeface="Arial" pitchFamily="34" charset="0"/>
              </a:rPr>
              <a:t>:</a:t>
            </a:r>
            <a:endParaRPr lang="en-US" sz="2000" dirty="0">
              <a:cs typeface="Arial" pitchFamily="34" charset="0"/>
            </a:endParaRPr>
          </a:p>
          <a:p>
            <a:pPr marL="431800" indent="-358775" eaLnBrk="0" hangingPunct="0">
              <a:spcBef>
                <a:spcPct val="20000"/>
              </a:spcBef>
              <a:buFont typeface="Arial" pitchFamily="34" charset="0"/>
              <a:buChar char="•"/>
            </a:pPr>
            <a:r>
              <a:rPr lang="en-GB" sz="2000" dirty="0">
                <a:cs typeface="Arial" pitchFamily="34" charset="0"/>
              </a:rPr>
              <a:t>Linked to personal circumstances and often, household income</a:t>
            </a:r>
          </a:p>
          <a:p>
            <a:pPr marL="431800" indent="-358775" eaLnBrk="0" hangingPunct="0">
              <a:spcBef>
                <a:spcPct val="20000"/>
              </a:spcBef>
              <a:buFont typeface="Arial" pitchFamily="34" charset="0"/>
              <a:buChar char="•"/>
            </a:pPr>
            <a:r>
              <a:rPr lang="en-GB" sz="2000" dirty="0">
                <a:cs typeface="Arial" pitchFamily="34" charset="0"/>
              </a:rPr>
              <a:t>Awards can include fee waivers or cash</a:t>
            </a:r>
            <a:endParaRPr lang="en-US" sz="2000" dirty="0">
              <a:cs typeface="Arial" pitchFamily="34" charset="0"/>
            </a:endParaRPr>
          </a:p>
          <a:p>
            <a:pPr marL="431800" indent="-358775" eaLnBrk="0" hangingPunct="0">
              <a:spcBef>
                <a:spcPct val="20000"/>
              </a:spcBef>
            </a:pPr>
            <a:r>
              <a:rPr lang="en-GB" sz="2000" b="1" dirty="0" smtClean="0">
                <a:cs typeface="Arial" pitchFamily="34" charset="0"/>
              </a:rPr>
              <a:t>Scholarships</a:t>
            </a:r>
            <a:r>
              <a:rPr lang="en-GB" sz="2000" b="1" dirty="0">
                <a:cs typeface="Arial" pitchFamily="34" charset="0"/>
              </a:rPr>
              <a:t>:</a:t>
            </a:r>
            <a:endParaRPr lang="en-US" sz="2000" b="1" dirty="0">
              <a:cs typeface="Arial" pitchFamily="34" charset="0"/>
            </a:endParaRPr>
          </a:p>
          <a:p>
            <a:pPr marL="431800" indent="-358775" eaLnBrk="0" hangingPunct="0">
              <a:buFont typeface="Arial" pitchFamily="34" charset="0"/>
              <a:buChar char="•"/>
            </a:pPr>
            <a:r>
              <a:rPr lang="en-US" sz="2000" dirty="0">
                <a:cs typeface="Arial" pitchFamily="34" charset="0"/>
              </a:rPr>
              <a:t>Can be linked to academic results or outstanding ability in an area </a:t>
            </a:r>
          </a:p>
          <a:p>
            <a:pPr marL="431800" indent="-358775" eaLnBrk="0" hangingPunct="0"/>
            <a:r>
              <a:rPr lang="en-US" sz="2000" dirty="0">
                <a:cs typeface="Arial" pitchFamily="34" charset="0"/>
              </a:rPr>
              <a:t>	such as sport, music or art</a:t>
            </a:r>
          </a:p>
          <a:p>
            <a:pPr marL="431800" indent="-358775" eaLnBrk="0" hangingPunct="0">
              <a:spcBef>
                <a:spcPct val="20000"/>
              </a:spcBef>
              <a:buFont typeface="Arial" pitchFamily="34" charset="0"/>
              <a:buChar char="•"/>
            </a:pPr>
            <a:r>
              <a:rPr lang="en-US" sz="2000" dirty="0">
                <a:cs typeface="Arial" pitchFamily="34" charset="0"/>
              </a:rPr>
              <a:t>Can be subject specific and are limited in numbers</a:t>
            </a:r>
          </a:p>
        </p:txBody>
      </p:sp>
      <p:grpSp>
        <p:nvGrpSpPr>
          <p:cNvPr id="23" name="Group 26"/>
          <p:cNvGrpSpPr>
            <a:grpSpLocks/>
          </p:cNvGrpSpPr>
          <p:nvPr/>
        </p:nvGrpSpPr>
        <p:grpSpPr bwMode="auto">
          <a:xfrm>
            <a:off x="487363" y="5880100"/>
            <a:ext cx="8251825" cy="725488"/>
            <a:chOff x="504494" y="5880537"/>
            <a:chExt cx="8252327" cy="725214"/>
          </a:xfrm>
        </p:grpSpPr>
        <p:sp>
          <p:nvSpPr>
            <p:cNvPr id="24" name="Rounded Rectangle 23"/>
            <p:cNvSpPr/>
            <p:nvPr/>
          </p:nvSpPr>
          <p:spPr bwMode="auto">
            <a:xfrm>
              <a:off x="847415" y="5902754"/>
              <a:ext cx="7909406" cy="663324"/>
            </a:xfrm>
            <a:prstGeom prst="roundRect">
              <a:avLst/>
            </a:prstGeom>
            <a:solidFill>
              <a:schemeClr val="bg1"/>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2000">
                <a:solidFill>
                  <a:schemeClr val="tx1"/>
                </a:solidFill>
                <a:ea typeface="ＭＳ Ｐゴシック" pitchFamily="34" charset="-128"/>
              </a:endParaRPr>
            </a:p>
          </p:txBody>
        </p:sp>
        <p:sp>
          <p:nvSpPr>
            <p:cNvPr id="25" name="Oval 24"/>
            <p:cNvSpPr/>
            <p:nvPr/>
          </p:nvSpPr>
          <p:spPr>
            <a:xfrm>
              <a:off x="504494" y="5880537"/>
              <a:ext cx="725531" cy="725214"/>
            </a:xfrm>
            <a:prstGeom prst="ellipse">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nvGrpSpPr>
            <p:cNvPr id="26" name="Group 20"/>
            <p:cNvGrpSpPr>
              <a:grpSpLocks/>
            </p:cNvGrpSpPr>
            <p:nvPr/>
          </p:nvGrpSpPr>
          <p:grpSpPr bwMode="auto">
            <a:xfrm>
              <a:off x="679131" y="6066203"/>
              <a:ext cx="460402" cy="360225"/>
              <a:chOff x="-2631612" y="1723276"/>
              <a:chExt cx="830427" cy="706501"/>
            </a:xfrm>
          </p:grpSpPr>
          <p:sp>
            <p:nvSpPr>
              <p:cNvPr id="27" name="Isosceles Triangle 26"/>
              <p:cNvSpPr/>
              <p:nvPr/>
            </p:nvSpPr>
            <p:spPr>
              <a:xfrm rot="5400000">
                <a:off x="-2410475" y="1820488"/>
                <a:ext cx="700277" cy="518302"/>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8" name="Isosceles Triangle 27"/>
              <p:cNvSpPr/>
              <p:nvPr/>
            </p:nvSpPr>
            <p:spPr>
              <a:xfrm rot="5400000">
                <a:off x="-2722600" y="1814264"/>
                <a:ext cx="700277" cy="518301"/>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grpSp>
      <p:sp>
        <p:nvSpPr>
          <p:cNvPr id="29" name="Rectangle 24"/>
          <p:cNvSpPr>
            <a:spLocks noChangeArrowheads="1"/>
          </p:cNvSpPr>
          <p:nvPr/>
        </p:nvSpPr>
        <p:spPr bwMode="auto">
          <a:xfrm>
            <a:off x="1217613" y="5873750"/>
            <a:ext cx="8062912" cy="708025"/>
          </a:xfrm>
          <a:prstGeom prst="rect">
            <a:avLst/>
          </a:prstGeom>
          <a:noFill/>
          <a:ln w="9525">
            <a:noFill/>
            <a:miter lim="800000"/>
            <a:headEnd/>
            <a:tailEnd/>
          </a:ln>
        </p:spPr>
        <p:txBody>
          <a:bodyPr>
            <a:spAutoFit/>
          </a:bodyPr>
          <a:lstStyle/>
          <a:p>
            <a:pPr marL="287338" indent="-287338"/>
            <a:r>
              <a:rPr lang="en-GB" sz="2000" dirty="0"/>
              <a:t>Check university websites and ask at open days for information</a:t>
            </a:r>
          </a:p>
          <a:p>
            <a:pPr marL="287338" indent="-287338"/>
            <a:r>
              <a:rPr lang="en-GB" sz="2000" dirty="0"/>
              <a:t>on bursaries &amp; scholarships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12.jpg"/>
          <p:cNvPicPr>
            <a:picLocks noChangeAspect="1"/>
          </p:cNvPicPr>
          <p:nvPr/>
        </p:nvPicPr>
        <p:blipFill>
          <a:blip r:embed="rId3"/>
          <a:stretch>
            <a:fillRect/>
          </a:stretch>
        </p:blipFill>
        <p:spPr>
          <a:xfrm>
            <a:off x="0" y="357187"/>
            <a:ext cx="9144000" cy="6500813"/>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1015994" y="358450"/>
            <a:ext cx="4441377" cy="814388"/>
          </a:xfrm>
          <a:prstGeom prst="rect">
            <a:avLst/>
          </a:prstGeom>
          <a:noFill/>
          <a:ln w="9525">
            <a:noFill/>
            <a:miter lim="800000"/>
            <a:headEnd/>
            <a:tailEnd/>
          </a:ln>
        </p:spPr>
        <p:txBody>
          <a:bodyPr wrap="square" lIns="0" tIns="0" rIns="0" bIns="0">
            <a:spAutoFit/>
          </a:bodyPr>
          <a:lstStyle/>
          <a:p>
            <a:pPr>
              <a:spcAft>
                <a:spcPts val="600"/>
              </a:spcAft>
            </a:pPr>
            <a:r>
              <a:rPr lang="en-US" sz="2800" dirty="0" smtClean="0">
                <a:solidFill>
                  <a:srgbClr val="C30052"/>
                </a:solidFill>
                <a:cs typeface="Arial" pitchFamily="34" charset="0"/>
              </a:rPr>
              <a:t>EXTRA SUPPORT</a:t>
            </a:r>
          </a:p>
          <a:p>
            <a:pPr>
              <a:spcAft>
                <a:spcPts val="600"/>
              </a:spcAft>
            </a:pPr>
            <a:endParaRPr lang="en-US" sz="2000" dirty="0">
              <a:cs typeface="Arial" pitchFamily="34" charset="0"/>
            </a:endParaRPr>
          </a:p>
        </p:txBody>
      </p:sp>
      <p:sp>
        <p:nvSpPr>
          <p:cNvPr id="18" name="Rectangle 3"/>
          <p:cNvSpPr txBox="1">
            <a:spLocks noChangeArrowheads="1"/>
          </p:cNvSpPr>
          <p:nvPr/>
        </p:nvSpPr>
        <p:spPr>
          <a:xfrm>
            <a:off x="245269" y="1733667"/>
            <a:ext cx="8653462" cy="2584333"/>
          </a:xfrm>
          <a:prstGeom prst="rect">
            <a:avLst/>
          </a:prstGeom>
          <a:solidFill>
            <a:schemeClr val="bg1"/>
          </a:solidFill>
        </p:spPr>
        <p:txBody>
          <a:bodyPr/>
          <a:lstStyle/>
          <a:p>
            <a:pPr marL="432000" indent="-360000" eaLnBrk="0" hangingPunct="0">
              <a:spcBef>
                <a:spcPts val="0"/>
              </a:spcBef>
              <a:defRPr/>
            </a:pPr>
            <a:r>
              <a:rPr lang="en-GB" sz="2000" kern="0" dirty="0" smtClean="0">
                <a:latin typeface="Arial" pitchFamily="34" charset="0"/>
                <a:ea typeface="ＭＳ Ｐゴシック" charset="-128"/>
                <a:cs typeface="Arial" pitchFamily="34" charset="0"/>
              </a:rPr>
              <a:t>Other financial help and support may also be available if you:</a:t>
            </a:r>
            <a:endParaRPr lang="en-GB" sz="2000" kern="0" dirty="0">
              <a:latin typeface="Arial" pitchFamily="34" charset="0"/>
              <a:ea typeface="ＭＳ Ｐゴシック" charset="-128"/>
              <a:cs typeface="Arial" pitchFamily="34" charset="0"/>
            </a:endParaRPr>
          </a:p>
          <a:p>
            <a:pPr marL="432000" indent="-360000" eaLnBrk="0" hangingPunct="0">
              <a:spcBef>
                <a:spcPts val="0"/>
              </a:spcBef>
              <a:defRPr/>
            </a:pPr>
            <a:endParaRPr lang="en-GB" sz="2000" kern="0" dirty="0" smtClean="0">
              <a:latin typeface="Arial" pitchFamily="34" charset="0"/>
              <a:ea typeface="ＭＳ Ｐゴシック" charset="-128"/>
              <a:cs typeface="Arial" pitchFamily="34" charset="0"/>
            </a:endParaRPr>
          </a:p>
          <a:p>
            <a:pPr marL="432000" indent="-360000" eaLnBrk="0" hangingPunct="0">
              <a:spcBef>
                <a:spcPts val="0"/>
              </a:spcBef>
              <a:buFont typeface="Arial" pitchFamily="34" charset="0"/>
              <a:buChar char="•"/>
              <a:defRPr/>
            </a:pPr>
            <a:r>
              <a:rPr lang="en-GB" sz="2000" kern="0" dirty="0" smtClean="0">
                <a:latin typeface="Arial" pitchFamily="34" charset="0"/>
                <a:ea typeface="ＭＳ Ｐゴシック" charset="-128"/>
                <a:cs typeface="Arial" pitchFamily="34" charset="0"/>
              </a:rPr>
              <a:t>have </a:t>
            </a:r>
            <a:r>
              <a:rPr lang="en-GB" sz="2000" kern="0" dirty="0">
                <a:latin typeface="Arial" pitchFamily="34" charset="0"/>
                <a:ea typeface="ＭＳ Ｐゴシック" charset="-128"/>
                <a:cs typeface="Arial" pitchFamily="34" charset="0"/>
              </a:rPr>
              <a:t>children </a:t>
            </a:r>
            <a:r>
              <a:rPr lang="en-GB" sz="2000" kern="0" dirty="0" smtClean="0">
                <a:latin typeface="Arial" pitchFamily="34" charset="0"/>
                <a:ea typeface="ＭＳ Ｐゴシック" charset="-128"/>
                <a:cs typeface="Arial" pitchFamily="34" charset="0"/>
              </a:rPr>
              <a:t>or an adult dependent on you</a:t>
            </a:r>
            <a:endParaRPr lang="en-GB" sz="2000" kern="0" dirty="0">
              <a:latin typeface="Arial" pitchFamily="34" charset="0"/>
              <a:ea typeface="ＭＳ Ｐゴシック" charset="-128"/>
              <a:cs typeface="Arial" pitchFamily="34" charset="0"/>
            </a:endParaRPr>
          </a:p>
          <a:p>
            <a:pPr marL="432000" indent="-360000" eaLnBrk="0" hangingPunct="0">
              <a:spcBef>
                <a:spcPts val="0"/>
              </a:spcBef>
              <a:buFont typeface="Arial" pitchFamily="34" charset="0"/>
              <a:buChar char="•"/>
              <a:defRPr/>
            </a:pPr>
            <a:endParaRPr lang="en-GB" sz="2000" kern="0" dirty="0">
              <a:solidFill>
                <a:schemeClr val="bg1">
                  <a:alpha val="80000"/>
                </a:schemeClr>
              </a:solidFill>
              <a:latin typeface="Arial" pitchFamily="34" charset="0"/>
              <a:ea typeface="ＭＳ Ｐゴシック" charset="-128"/>
              <a:cs typeface="Arial" pitchFamily="34" charset="0"/>
            </a:endParaRPr>
          </a:p>
          <a:p>
            <a:pPr marL="432000" indent="-360000" eaLnBrk="0" hangingPunct="0">
              <a:spcBef>
                <a:spcPts val="0"/>
              </a:spcBef>
              <a:buFont typeface="Arial" pitchFamily="34" charset="0"/>
              <a:buChar char="•"/>
              <a:defRPr/>
            </a:pPr>
            <a:r>
              <a:rPr lang="en-GB" sz="2000" kern="0" dirty="0">
                <a:latin typeface="Arial" pitchFamily="34" charset="0"/>
                <a:ea typeface="ＭＳ Ｐゴシック" charset="-128"/>
                <a:cs typeface="Arial" pitchFamily="34" charset="0"/>
              </a:rPr>
              <a:t>h</a:t>
            </a:r>
            <a:r>
              <a:rPr lang="en-GB" sz="2000" kern="0" dirty="0" smtClean="0">
                <a:latin typeface="Arial" pitchFamily="34" charset="0"/>
                <a:ea typeface="ＭＳ Ｐゴシック" charset="-128"/>
                <a:cs typeface="Arial" pitchFamily="34" charset="0"/>
              </a:rPr>
              <a:t>ave </a:t>
            </a:r>
            <a:r>
              <a:rPr lang="en-GB" sz="2000" kern="0" dirty="0">
                <a:latin typeface="Arial" pitchFamily="34" charset="0"/>
                <a:ea typeface="ＭＳ Ｐゴシック" charset="-128"/>
                <a:cs typeface="Arial" pitchFamily="34" charset="0"/>
              </a:rPr>
              <a:t>a disability, </a:t>
            </a:r>
            <a:r>
              <a:rPr lang="en-GB" sz="2000" kern="0" dirty="0" smtClean="0">
                <a:latin typeface="Arial" pitchFamily="34" charset="0"/>
                <a:ea typeface="ＭＳ Ｐゴシック" charset="-128"/>
                <a:cs typeface="Arial" pitchFamily="34" charset="0"/>
              </a:rPr>
              <a:t>including a long-term health condition, mental-health </a:t>
            </a:r>
            <a:r>
              <a:rPr lang="en-GB" sz="2000" kern="0" dirty="0">
                <a:latin typeface="Arial" pitchFamily="34" charset="0"/>
                <a:ea typeface="ＭＳ Ｐゴシック" charset="-128"/>
                <a:cs typeface="Arial" pitchFamily="34" charset="0"/>
              </a:rPr>
              <a:t>condition </a:t>
            </a:r>
            <a:r>
              <a:rPr lang="en-GB" sz="2000" kern="0" dirty="0" smtClean="0">
                <a:latin typeface="Arial" pitchFamily="34" charset="0"/>
                <a:ea typeface="ＭＳ Ｐゴシック" charset="-128"/>
                <a:cs typeface="Arial" pitchFamily="34" charset="0"/>
              </a:rPr>
              <a:t>or </a:t>
            </a:r>
            <a:r>
              <a:rPr lang="en-GB" sz="2000" kern="0" dirty="0">
                <a:latin typeface="Arial" pitchFamily="34" charset="0"/>
                <a:ea typeface="ＭＳ Ｐゴシック" charset="-128"/>
                <a:cs typeface="Arial" pitchFamily="34" charset="0"/>
              </a:rPr>
              <a:t>specific learning </a:t>
            </a:r>
            <a:r>
              <a:rPr lang="en-GB" sz="2000" kern="0" dirty="0" smtClean="0">
                <a:latin typeface="Arial" pitchFamily="34" charset="0"/>
                <a:ea typeface="ＭＳ Ｐゴシック" charset="-128"/>
                <a:cs typeface="Arial" pitchFamily="34" charset="0"/>
              </a:rPr>
              <a:t>difficulty</a:t>
            </a:r>
            <a:endParaRPr lang="en-US" sz="2000" b="1" kern="0" dirty="0">
              <a:latin typeface="Arial" pitchFamily="34" charset="0"/>
              <a:ea typeface="ＭＳ Ｐゴシック" charset="-128"/>
              <a:cs typeface="Arial" pitchFamily="34" charset="0"/>
            </a:endParaRPr>
          </a:p>
        </p:txBody>
      </p:sp>
    </p:spTree>
    <p:extLst>
      <p:ext uri="{BB962C8B-B14F-4D97-AF65-F5344CB8AC3E}">
        <p14:creationId xmlns:p14="http://schemas.microsoft.com/office/powerpoint/2010/main" val="1536280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10.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528995" y="2290013"/>
            <a:ext cx="8257459" cy="1862048"/>
          </a:xfrm>
          <a:prstGeom prst="rect">
            <a:avLst/>
          </a:prstGeom>
          <a:solidFill>
            <a:schemeClr val="bg1"/>
          </a:solidFill>
          <a:ln>
            <a:noFill/>
          </a:ln>
        </p:spPr>
        <p:style>
          <a:lnRef idx="3">
            <a:schemeClr val="lt1"/>
          </a:lnRef>
          <a:fillRef idx="1">
            <a:schemeClr val="accent2"/>
          </a:fillRef>
          <a:effectRef idx="1">
            <a:schemeClr val="accent2"/>
          </a:effectRef>
          <a:fontRef idx="minor">
            <a:schemeClr val="lt1"/>
          </a:fontRef>
        </p:style>
        <p:txBody>
          <a:bodyPr wrap="square" rtlCol="0">
            <a:spAutoFit/>
          </a:bodyPr>
          <a:lstStyle/>
          <a:p>
            <a:pPr>
              <a:lnSpc>
                <a:spcPct val="90000"/>
              </a:lnSpc>
              <a:spcBef>
                <a:spcPts val="1000"/>
              </a:spcBef>
            </a:pPr>
            <a:r>
              <a:rPr lang="en-GB" sz="2000" dirty="0" smtClean="0">
                <a:solidFill>
                  <a:srgbClr val="C00000"/>
                </a:solidFill>
                <a:latin typeface="Arial" pitchFamily="34" charset="0"/>
                <a:cs typeface="Arial" pitchFamily="34" charset="0"/>
              </a:rPr>
              <a:t>//</a:t>
            </a:r>
            <a:r>
              <a:rPr lang="en-GB" sz="2000" dirty="0" smtClean="0">
                <a:solidFill>
                  <a:sysClr val="windowText" lastClr="000000"/>
                </a:solidFill>
                <a:latin typeface="Arial" pitchFamily="34" charset="0"/>
                <a:cs typeface="Arial" pitchFamily="34" charset="0"/>
              </a:rPr>
              <a:t>	</a:t>
            </a:r>
            <a:r>
              <a:rPr lang="en-GB" sz="2000" dirty="0" smtClean="0">
                <a:solidFill>
                  <a:schemeClr val="tx1"/>
                </a:solidFill>
              </a:rPr>
              <a:t>£1500 Bursary – all full time undergraduate students</a:t>
            </a:r>
          </a:p>
          <a:p>
            <a:pPr>
              <a:lnSpc>
                <a:spcPct val="90000"/>
              </a:lnSpc>
              <a:spcBef>
                <a:spcPts val="1000"/>
              </a:spcBef>
            </a:pPr>
            <a:r>
              <a:rPr lang="en-GB" sz="2000" dirty="0" smtClean="0">
                <a:solidFill>
                  <a:srgbClr val="C00000"/>
                </a:solidFill>
                <a:latin typeface="Arial" pitchFamily="34" charset="0"/>
                <a:cs typeface="Arial" pitchFamily="34" charset="0"/>
              </a:rPr>
              <a:t>//	</a:t>
            </a:r>
            <a:r>
              <a:rPr lang="en-GB" sz="2000" dirty="0" smtClean="0">
                <a:solidFill>
                  <a:schemeClr val="tx1"/>
                </a:solidFill>
                <a:cs typeface="Arial" pitchFamily="34" charset="0"/>
              </a:rPr>
              <a:t>£2400 Scholarship for students achieving 112+ UCAS points in their Level 	3 studies</a:t>
            </a:r>
            <a:endParaRPr lang="en-GB" sz="2000" dirty="0" smtClean="0">
              <a:solidFill>
                <a:schemeClr val="tx1"/>
              </a:solidFill>
            </a:endParaRPr>
          </a:p>
          <a:p>
            <a:pPr>
              <a:lnSpc>
                <a:spcPct val="90000"/>
              </a:lnSpc>
              <a:spcBef>
                <a:spcPts val="1000"/>
              </a:spcBef>
            </a:pPr>
            <a:r>
              <a:rPr lang="en-GB" sz="2000" dirty="0" smtClean="0">
                <a:solidFill>
                  <a:srgbClr val="C00000"/>
                </a:solidFill>
                <a:latin typeface="Arial" pitchFamily="34" charset="0"/>
                <a:cs typeface="Arial" pitchFamily="34" charset="0"/>
              </a:rPr>
              <a:t>//	</a:t>
            </a:r>
            <a:r>
              <a:rPr lang="en-GB" sz="2000" dirty="0" smtClean="0">
                <a:solidFill>
                  <a:schemeClr val="tx1"/>
                </a:solidFill>
              </a:rPr>
              <a:t>Sports Scholarships</a:t>
            </a:r>
          </a:p>
          <a:p>
            <a:pPr>
              <a:lnSpc>
                <a:spcPct val="90000"/>
              </a:lnSpc>
              <a:spcBef>
                <a:spcPts val="1000"/>
              </a:spcBef>
            </a:pPr>
            <a:r>
              <a:rPr lang="en-GB" sz="2000" dirty="0" smtClean="0">
                <a:solidFill>
                  <a:srgbClr val="C00000"/>
                </a:solidFill>
                <a:latin typeface="Arial" pitchFamily="34" charset="0"/>
                <a:cs typeface="Arial" pitchFamily="34" charset="0"/>
              </a:rPr>
              <a:t>//	</a:t>
            </a:r>
            <a:r>
              <a:rPr lang="en-GB" sz="2000" dirty="0" smtClean="0">
                <a:solidFill>
                  <a:schemeClr val="tx1"/>
                </a:solidFill>
                <a:cs typeface="Arial" pitchFamily="34" charset="0"/>
              </a:rPr>
              <a:t>Foundation Year Bursary - £500</a:t>
            </a:r>
            <a:endParaRPr lang="en-GB" sz="2000" dirty="0">
              <a:solidFill>
                <a:sysClr val="windowText" lastClr="000000"/>
              </a:solidFill>
              <a:latin typeface="Arial" pitchFamily="34" charset="0"/>
              <a:cs typeface="Arial" pitchFamily="34" charset="0"/>
            </a:endParaRPr>
          </a:p>
        </p:txBody>
      </p:sp>
      <p:sp>
        <p:nvSpPr>
          <p:cNvPr id="14" name="Title 1"/>
          <p:cNvSpPr>
            <a:spLocks noGrp="1"/>
          </p:cNvSpPr>
          <p:nvPr>
            <p:ph type="title"/>
          </p:nvPr>
        </p:nvSpPr>
        <p:spPr>
          <a:xfrm>
            <a:off x="358474" y="189958"/>
            <a:ext cx="5725236" cy="1143000"/>
          </a:xfrm>
        </p:spPr>
        <p:txBody>
          <a:bodyPr>
            <a:normAutofit/>
          </a:bodyPr>
          <a:lstStyle/>
          <a:p>
            <a:pPr algn="l"/>
            <a:r>
              <a:rPr lang="en-US" sz="3200" b="1" dirty="0" smtClean="0">
                <a:solidFill>
                  <a:schemeClr val="tx1">
                    <a:lumMod val="65000"/>
                    <a:lumOff val="35000"/>
                  </a:schemeClr>
                </a:solidFill>
                <a:latin typeface="Arial"/>
              </a:rPr>
              <a:t>University of Bedfordshire</a:t>
            </a:r>
            <a:br>
              <a:rPr lang="en-US" sz="3200" b="1" dirty="0" smtClean="0">
                <a:solidFill>
                  <a:schemeClr val="tx1">
                    <a:lumMod val="65000"/>
                    <a:lumOff val="35000"/>
                  </a:schemeClr>
                </a:solidFill>
                <a:latin typeface="Arial"/>
              </a:rPr>
            </a:br>
            <a:r>
              <a:rPr lang="en-US" sz="3200" b="1" dirty="0" smtClean="0">
                <a:solidFill>
                  <a:schemeClr val="tx1">
                    <a:lumMod val="65000"/>
                    <a:lumOff val="35000"/>
                  </a:schemeClr>
                </a:solidFill>
                <a:latin typeface="Arial"/>
              </a:rPr>
              <a:t>Scholarships/ Bursaries</a:t>
            </a:r>
            <a:endParaRPr lang="en-US" sz="3200" b="1" dirty="0">
              <a:solidFill>
                <a:schemeClr val="tx1">
                  <a:lumMod val="65000"/>
                  <a:lumOff val="35000"/>
                </a:schemeClr>
              </a:solidFill>
              <a:latin typeface="Arial"/>
            </a:endParaRPr>
          </a:p>
        </p:txBody>
      </p:sp>
      <p:sp>
        <p:nvSpPr>
          <p:cNvPr id="11" name="TextBox 10"/>
          <p:cNvSpPr txBox="1"/>
          <p:nvPr/>
        </p:nvSpPr>
        <p:spPr>
          <a:xfrm>
            <a:off x="528995" y="2290013"/>
            <a:ext cx="8257459" cy="2139047"/>
          </a:xfrm>
          <a:prstGeom prst="rect">
            <a:avLst/>
          </a:prstGeom>
          <a:solidFill>
            <a:schemeClr val="bg1"/>
          </a:solidFill>
          <a:ln>
            <a:noFill/>
          </a:ln>
        </p:spPr>
        <p:style>
          <a:lnRef idx="3">
            <a:schemeClr val="lt1"/>
          </a:lnRef>
          <a:fillRef idx="1">
            <a:schemeClr val="accent2"/>
          </a:fillRef>
          <a:effectRef idx="1">
            <a:schemeClr val="accent2"/>
          </a:effectRef>
          <a:fontRef idx="minor">
            <a:schemeClr val="lt1"/>
          </a:fontRef>
        </p:style>
        <p:txBody>
          <a:bodyPr wrap="square" rtlCol="0">
            <a:spAutoFit/>
          </a:bodyPr>
          <a:lstStyle/>
          <a:p>
            <a:pPr>
              <a:lnSpc>
                <a:spcPct val="90000"/>
              </a:lnSpc>
              <a:spcBef>
                <a:spcPts val="1000"/>
              </a:spcBef>
            </a:pPr>
            <a:r>
              <a:rPr lang="en-GB" sz="2000" dirty="0" smtClean="0">
                <a:solidFill>
                  <a:srgbClr val="C00000"/>
                </a:solidFill>
                <a:latin typeface="Arial" pitchFamily="34" charset="0"/>
                <a:cs typeface="Arial" pitchFamily="34" charset="0"/>
              </a:rPr>
              <a:t>//</a:t>
            </a:r>
            <a:r>
              <a:rPr lang="en-GB" sz="2000" dirty="0" smtClean="0">
                <a:solidFill>
                  <a:sysClr val="windowText" lastClr="000000"/>
                </a:solidFill>
                <a:latin typeface="Arial" pitchFamily="34" charset="0"/>
                <a:cs typeface="Arial" pitchFamily="34" charset="0"/>
              </a:rPr>
              <a:t>	</a:t>
            </a:r>
            <a:r>
              <a:rPr lang="en-GB" sz="2000" dirty="0" smtClean="0">
                <a:solidFill>
                  <a:schemeClr val="tx1"/>
                </a:solidFill>
              </a:rPr>
              <a:t>£1500 Bursary – </a:t>
            </a:r>
            <a:r>
              <a:rPr lang="en-GB" sz="2000" b="1" dirty="0" smtClean="0">
                <a:solidFill>
                  <a:schemeClr val="tx1"/>
                </a:solidFill>
              </a:rPr>
              <a:t>ALL </a:t>
            </a:r>
            <a:r>
              <a:rPr lang="en-GB" sz="2000" dirty="0" smtClean="0">
                <a:solidFill>
                  <a:schemeClr val="tx1"/>
                </a:solidFill>
              </a:rPr>
              <a:t>full time undergraduate students</a:t>
            </a:r>
          </a:p>
          <a:p>
            <a:pPr>
              <a:lnSpc>
                <a:spcPct val="90000"/>
              </a:lnSpc>
              <a:spcBef>
                <a:spcPts val="1000"/>
              </a:spcBef>
            </a:pPr>
            <a:r>
              <a:rPr lang="en-GB" sz="2000" dirty="0" smtClean="0">
                <a:solidFill>
                  <a:srgbClr val="C00000"/>
                </a:solidFill>
                <a:latin typeface="Arial" pitchFamily="34" charset="0"/>
                <a:cs typeface="Arial" pitchFamily="34" charset="0"/>
              </a:rPr>
              <a:t>//	</a:t>
            </a:r>
            <a:r>
              <a:rPr lang="en-GB" sz="2000" dirty="0" smtClean="0">
                <a:solidFill>
                  <a:schemeClr val="tx1"/>
                </a:solidFill>
                <a:cs typeface="Arial" pitchFamily="34" charset="0"/>
              </a:rPr>
              <a:t>£2400 Scholarship for students achieving 112+ UCAS points in their Level 	3 studies</a:t>
            </a:r>
            <a:endParaRPr lang="en-GB" sz="2000" dirty="0" smtClean="0">
              <a:solidFill>
                <a:schemeClr val="tx1"/>
              </a:solidFill>
            </a:endParaRPr>
          </a:p>
          <a:p>
            <a:pPr>
              <a:lnSpc>
                <a:spcPct val="90000"/>
              </a:lnSpc>
              <a:spcBef>
                <a:spcPts val="1000"/>
              </a:spcBef>
            </a:pPr>
            <a:r>
              <a:rPr lang="en-GB" sz="2000" dirty="0" smtClean="0">
                <a:solidFill>
                  <a:srgbClr val="C00000"/>
                </a:solidFill>
                <a:latin typeface="Arial" pitchFamily="34" charset="0"/>
                <a:cs typeface="Arial" pitchFamily="34" charset="0"/>
              </a:rPr>
              <a:t>//	</a:t>
            </a:r>
            <a:r>
              <a:rPr lang="en-GB" sz="2000" dirty="0" smtClean="0">
                <a:solidFill>
                  <a:schemeClr val="tx1"/>
                </a:solidFill>
              </a:rPr>
              <a:t>Sports Scholarships</a:t>
            </a:r>
          </a:p>
          <a:p>
            <a:pPr>
              <a:lnSpc>
                <a:spcPct val="90000"/>
              </a:lnSpc>
              <a:spcBef>
                <a:spcPts val="1000"/>
              </a:spcBef>
            </a:pPr>
            <a:r>
              <a:rPr lang="en-GB" sz="2000" dirty="0" smtClean="0">
                <a:solidFill>
                  <a:srgbClr val="C00000"/>
                </a:solidFill>
                <a:latin typeface="Arial" pitchFamily="34" charset="0"/>
                <a:cs typeface="Arial" pitchFamily="34" charset="0"/>
              </a:rPr>
              <a:t>//	</a:t>
            </a:r>
            <a:r>
              <a:rPr lang="en-GB" sz="2000" dirty="0" smtClean="0">
                <a:solidFill>
                  <a:schemeClr val="tx1"/>
                </a:solidFill>
                <a:cs typeface="Arial" pitchFamily="34" charset="0"/>
              </a:rPr>
              <a:t>Courses with Foundation Bursary - £2000 – for duration of 4 year 	programme</a:t>
            </a:r>
            <a:endParaRPr lang="en-GB" sz="200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3705522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pic>
        <p:nvPicPr>
          <p:cNvPr id="4" name="Picture 3" descr="Screen Shot 2014-09-22 at 15.35.38.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460226"/>
            <a:ext cx="9144000" cy="6167176"/>
          </a:xfrm>
          <a:prstGeom prst="rect">
            <a:avLst/>
          </a:prstGeom>
        </p:spPr>
      </p:pic>
      <p:pic>
        <p:nvPicPr>
          <p:cNvPr id="2" name="Picture 1" descr="Screen Shot 2015-10-21 at 13.12.2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7931" y="363388"/>
            <a:ext cx="4598746" cy="809450"/>
          </a:xfrm>
          <a:prstGeom prst="rect">
            <a:avLst/>
          </a:prstGeom>
        </p:spPr>
      </p:pic>
    </p:spTree>
    <p:extLst>
      <p:ext uri="{BB962C8B-B14F-4D97-AF65-F5344CB8AC3E}">
        <p14:creationId xmlns:p14="http://schemas.microsoft.com/office/powerpoint/2010/main" val="2284312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13.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2" name="TextBox 14"/>
          <p:cNvSpPr txBox="1">
            <a:spLocks noGrp="1" noChangeArrowheads="1"/>
          </p:cNvSpPr>
          <p:nvPr>
            <p:ph type="title"/>
          </p:nvPr>
        </p:nvSpPr>
        <p:spPr bwMode="auto">
          <a:xfrm>
            <a:off x="222705" y="162363"/>
            <a:ext cx="5724525" cy="1143000"/>
          </a:xfrm>
          <a:prstGeom prst="rect">
            <a:avLst/>
          </a:prstGeom>
          <a:noFill/>
          <a:ln w="9525">
            <a:noFill/>
            <a:miter lim="800000"/>
            <a:headEnd/>
            <a:tailEnd/>
          </a:ln>
        </p:spPr>
        <p:txBody>
          <a:bodyPr lIns="0" tIns="0" rIns="0" bIns="0">
            <a:spAutoFit/>
          </a:bodyPr>
          <a:lstStyle/>
          <a:p>
            <a:pPr>
              <a:spcAft>
                <a:spcPts val="600"/>
              </a:spcAft>
            </a:pPr>
            <a:r>
              <a:rPr lang="en-US" sz="2800" dirty="0">
                <a:solidFill>
                  <a:srgbClr val="00985F"/>
                </a:solidFill>
                <a:cs typeface="Arial" pitchFamily="34" charset="0"/>
              </a:rPr>
              <a:t>STUDENT LOAN REPAYMENTS</a:t>
            </a:r>
          </a:p>
          <a:p>
            <a:pPr>
              <a:spcAft>
                <a:spcPts val="600"/>
              </a:spcAft>
            </a:pPr>
            <a:r>
              <a:rPr lang="en-US" sz="2000" dirty="0">
                <a:cs typeface="Arial" pitchFamily="34" charset="0"/>
              </a:rPr>
              <a:t>AN OVERVIEW</a:t>
            </a:r>
          </a:p>
        </p:txBody>
      </p:sp>
      <p:sp>
        <p:nvSpPr>
          <p:cNvPr id="15" name="Text Box 4"/>
          <p:cNvSpPr txBox="1">
            <a:spLocks noChangeArrowheads="1"/>
          </p:cNvSpPr>
          <p:nvPr/>
        </p:nvSpPr>
        <p:spPr bwMode="auto">
          <a:xfrm>
            <a:off x="103643" y="1657575"/>
            <a:ext cx="8953500" cy="4708525"/>
          </a:xfrm>
          <a:prstGeom prst="rect">
            <a:avLst/>
          </a:prstGeom>
          <a:solidFill>
            <a:schemeClr val="bg1"/>
          </a:solidFill>
          <a:ln w="9525">
            <a:noFill/>
            <a:miter lim="800000"/>
            <a:headEnd/>
            <a:tailEnd/>
          </a:ln>
        </p:spPr>
        <p:txBody>
          <a:bodyPr>
            <a:spAutoFit/>
          </a:bodyPr>
          <a:lstStyle/>
          <a:p>
            <a:pPr marL="431800" indent="-358775">
              <a:buFont typeface="Arial" pitchFamily="34" charset="0"/>
              <a:buChar char="•"/>
            </a:pPr>
            <a:r>
              <a:rPr lang="en-GB" sz="2000" dirty="0"/>
              <a:t>You won’t make repayments until your income is over </a:t>
            </a:r>
            <a:r>
              <a:rPr lang="en-GB" sz="2000" b="1" dirty="0"/>
              <a:t>£</a:t>
            </a:r>
            <a:r>
              <a:rPr lang="en-GB" sz="2000" b="1" dirty="0" smtClean="0"/>
              <a:t>25,000 </a:t>
            </a:r>
            <a:r>
              <a:rPr lang="en-GB" sz="2000" dirty="0"/>
              <a:t>a year gross (before tax)</a:t>
            </a:r>
          </a:p>
          <a:p>
            <a:pPr marL="431800" indent="-358775">
              <a:buFont typeface="Arial" pitchFamily="34" charset="0"/>
              <a:buChar char="•"/>
            </a:pPr>
            <a:endParaRPr lang="en-GB" sz="2000" dirty="0"/>
          </a:p>
          <a:p>
            <a:pPr marL="431800" indent="-358775">
              <a:buFont typeface="Arial" pitchFamily="34" charset="0"/>
              <a:buChar char="•"/>
            </a:pPr>
            <a:r>
              <a:rPr lang="en-GB" sz="2000" b="1" dirty="0"/>
              <a:t>Full-time </a:t>
            </a:r>
            <a:r>
              <a:rPr lang="en-GB" sz="2000" dirty="0"/>
              <a:t>students</a:t>
            </a:r>
            <a:r>
              <a:rPr lang="en-GB" sz="2000" b="1" dirty="0"/>
              <a:t> </a:t>
            </a:r>
            <a:r>
              <a:rPr lang="en-GB" sz="2000" dirty="0"/>
              <a:t>will be due to start repaying in the April after graduating from/leaving their higher education course</a:t>
            </a:r>
            <a:endParaRPr lang="en-GB" sz="2000" dirty="0">
              <a:solidFill>
                <a:srgbClr val="000000"/>
              </a:solidFill>
            </a:endParaRPr>
          </a:p>
          <a:p>
            <a:pPr marL="431800" indent="-358775">
              <a:buFont typeface="Arial" pitchFamily="34" charset="0"/>
              <a:buChar char="•"/>
            </a:pPr>
            <a:endParaRPr lang="en-GB" sz="2000" dirty="0"/>
          </a:p>
          <a:p>
            <a:pPr marL="431800" indent="-358775">
              <a:buFont typeface="Arial" pitchFamily="34" charset="0"/>
              <a:buChar char="•"/>
            </a:pPr>
            <a:r>
              <a:rPr lang="en-GB" sz="2000" dirty="0"/>
              <a:t>You’ll repay 9% of your income over £</a:t>
            </a:r>
            <a:r>
              <a:rPr lang="en-GB" sz="2000" dirty="0" smtClean="0"/>
              <a:t>25,000 </a:t>
            </a:r>
            <a:r>
              <a:rPr lang="en-GB" sz="2000" dirty="0"/>
              <a:t>and if you’re employed deductions will be made from your pay through the HMRC tax system</a:t>
            </a:r>
          </a:p>
          <a:p>
            <a:pPr marL="431800" indent="-358775">
              <a:buFont typeface="Arial" pitchFamily="34" charset="0"/>
              <a:buChar char="•"/>
            </a:pPr>
            <a:endParaRPr lang="en-GB" sz="2000" dirty="0"/>
          </a:p>
          <a:p>
            <a:pPr marL="431800" indent="-358775">
              <a:buFont typeface="Arial" pitchFamily="34" charset="0"/>
              <a:buChar char="•"/>
            </a:pPr>
            <a:r>
              <a:rPr lang="en-GB" sz="2000" dirty="0"/>
              <a:t>If  your income falls to £</a:t>
            </a:r>
            <a:r>
              <a:rPr lang="en-GB" sz="2000" dirty="0" smtClean="0"/>
              <a:t>25,000 </a:t>
            </a:r>
            <a:r>
              <a:rPr lang="en-GB" sz="2000" dirty="0"/>
              <a:t>or below your repayments will stop</a:t>
            </a:r>
          </a:p>
          <a:p>
            <a:pPr marL="431800" indent="-358775">
              <a:buFont typeface="Arial" pitchFamily="34" charset="0"/>
              <a:buChar char="•"/>
            </a:pPr>
            <a:endParaRPr lang="en-GB" sz="2000" dirty="0">
              <a:solidFill>
                <a:srgbClr val="000000"/>
              </a:solidFill>
            </a:endParaRPr>
          </a:p>
          <a:p>
            <a:pPr marL="431800" indent="-358775">
              <a:buFont typeface="Arial" pitchFamily="34" charset="0"/>
              <a:buChar char="•"/>
            </a:pPr>
            <a:r>
              <a:rPr lang="en-GB" sz="2000" dirty="0">
                <a:solidFill>
                  <a:srgbClr val="000000"/>
                </a:solidFill>
              </a:rPr>
              <a:t>Any outstanding loan balance will be written off 30 years after entering repayment</a:t>
            </a:r>
          </a:p>
          <a:p>
            <a:pPr marL="431800" indent="-358775"/>
            <a:endParaRPr lang="en-GB" sz="2000" dirty="0"/>
          </a:p>
          <a:p>
            <a:pPr marL="431800" indent="-358775">
              <a:buFont typeface="Arial" pitchFamily="34" charset="0"/>
              <a:buChar char="•"/>
            </a:pPr>
            <a:endParaRPr lang="en-GB" sz="2000"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14.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265112" y="357186"/>
            <a:ext cx="6556602" cy="815651"/>
          </a:xfrm>
          <a:prstGeom prst="rect">
            <a:avLst/>
          </a:prstGeom>
          <a:noFill/>
          <a:ln w="9525">
            <a:noFill/>
            <a:miter lim="800000"/>
            <a:headEnd/>
            <a:tailEnd/>
          </a:ln>
        </p:spPr>
        <p:txBody>
          <a:bodyPr wrap="square" lIns="0" tIns="0" rIns="0" bIns="0">
            <a:spAutoFit/>
          </a:bodyPr>
          <a:lstStyle/>
          <a:p>
            <a:pPr>
              <a:spcAft>
                <a:spcPts val="600"/>
              </a:spcAft>
            </a:pPr>
            <a:r>
              <a:rPr lang="en-US" sz="2800" dirty="0">
                <a:solidFill>
                  <a:srgbClr val="00985F"/>
                </a:solidFill>
                <a:cs typeface="Arial" pitchFamily="34" charset="0"/>
              </a:rPr>
              <a:t>STUDENT LOAN REPAYMENTS</a:t>
            </a:r>
          </a:p>
          <a:p>
            <a:pPr>
              <a:spcAft>
                <a:spcPts val="600"/>
              </a:spcAft>
            </a:pPr>
            <a:r>
              <a:rPr lang="en-US" sz="2000" dirty="0">
                <a:cs typeface="Arial" pitchFamily="34" charset="0"/>
              </a:rPr>
              <a:t>THE FIGURES</a:t>
            </a:r>
          </a:p>
        </p:txBody>
      </p:sp>
      <p:graphicFrame>
        <p:nvGraphicFramePr>
          <p:cNvPr id="16" name="Group 3"/>
          <p:cNvGraphicFramePr>
            <a:graphicFrameLocks noGrp="1"/>
          </p:cNvGraphicFramePr>
          <p:nvPr>
            <p:ph sz="half" idx="4294967295"/>
            <p:extLst>
              <p:ext uri="{D42A27DB-BD31-4B8C-83A1-F6EECF244321}">
                <p14:modId xmlns:p14="http://schemas.microsoft.com/office/powerpoint/2010/main" val="3155721554"/>
              </p:ext>
            </p:extLst>
          </p:nvPr>
        </p:nvGraphicFramePr>
        <p:xfrm>
          <a:off x="531929" y="1915886"/>
          <a:ext cx="8156575" cy="4020000"/>
        </p:xfrm>
        <a:graphic>
          <a:graphicData uri="http://schemas.openxmlformats.org/drawingml/2006/table">
            <a:tbl>
              <a:tblPr/>
              <a:tblGrid>
                <a:gridCol w="2657475">
                  <a:extLst>
                    <a:ext uri="{9D8B030D-6E8A-4147-A177-3AD203B41FA5}">
                      <a16:colId xmlns:a16="http://schemas.microsoft.com/office/drawing/2014/main" xmlns="" val="20000"/>
                    </a:ext>
                  </a:extLst>
                </a:gridCol>
                <a:gridCol w="2620962">
                  <a:extLst>
                    <a:ext uri="{9D8B030D-6E8A-4147-A177-3AD203B41FA5}">
                      <a16:colId xmlns:a16="http://schemas.microsoft.com/office/drawing/2014/main" xmlns="" val="20001"/>
                    </a:ext>
                  </a:extLst>
                </a:gridCol>
                <a:gridCol w="2878138">
                  <a:extLst>
                    <a:ext uri="{9D8B030D-6E8A-4147-A177-3AD203B41FA5}">
                      <a16:colId xmlns:a16="http://schemas.microsoft.com/office/drawing/2014/main" xmlns="" val="20002"/>
                    </a:ext>
                  </a:extLst>
                </a:gridCol>
              </a:tblGrid>
              <a:tr h="36671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1" i="0" u="none" strike="noStrike" cap="none" normalizeH="0" baseline="0" dirty="0" smtClean="0">
                          <a:ln>
                            <a:noFill/>
                          </a:ln>
                          <a:solidFill>
                            <a:schemeClr val="bg1"/>
                          </a:solidFill>
                          <a:effectLst/>
                          <a:latin typeface="HelveticaNeueLT Std" charset="0"/>
                          <a:ea typeface="ＭＳ Ｐゴシック" pitchFamily="34" charset="-128"/>
                        </a:rPr>
                        <a:t>Income each year before tax</a:t>
                      </a:r>
                      <a:endParaRPr kumimoji="0" lang="en-GB" sz="2000" b="1" i="0" u="none" strike="noStrike" cap="none" normalizeH="0" baseline="0" dirty="0" smtClean="0">
                        <a:ln>
                          <a:noFill/>
                        </a:ln>
                        <a:solidFill>
                          <a:schemeClr val="bg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985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1" i="0" u="none" strike="noStrike" cap="none" normalizeH="0" baseline="0" smtClean="0">
                          <a:ln>
                            <a:noFill/>
                          </a:ln>
                          <a:solidFill>
                            <a:schemeClr val="bg1"/>
                          </a:solidFill>
                          <a:effectLst/>
                          <a:latin typeface="HelveticaNeueLT Std" charset="0"/>
                          <a:ea typeface="ＭＳ Ｐゴシック" pitchFamily="34" charset="-128"/>
                        </a:rPr>
                        <a:t>Income from which 9% is deducted</a:t>
                      </a:r>
                      <a:endParaRPr kumimoji="0" lang="en-GB" sz="2000" b="1" i="0" u="none" strike="noStrike" cap="none" normalizeH="0" baseline="0" smtClean="0">
                        <a:ln>
                          <a:noFill/>
                        </a:ln>
                        <a:solidFill>
                          <a:schemeClr val="bg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985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1" i="0" u="none" strike="noStrike" cap="none" normalizeH="0" baseline="0" smtClean="0">
                          <a:ln>
                            <a:noFill/>
                          </a:ln>
                          <a:solidFill>
                            <a:schemeClr val="bg1"/>
                          </a:solidFill>
                          <a:effectLst/>
                          <a:latin typeface="HelveticaNeueLT Std" charset="0"/>
                          <a:ea typeface="ＭＳ Ｐゴシック" pitchFamily="34" charset="-128"/>
                        </a:rPr>
                        <a:t>Monthly Repayment (Approx)</a:t>
                      </a:r>
                      <a:endParaRPr kumimoji="0" lang="en-GB" sz="2000" b="1" i="0" u="none" strike="noStrike" cap="none" normalizeH="0" baseline="0" smtClean="0">
                        <a:ln>
                          <a:noFill/>
                        </a:ln>
                        <a:solidFill>
                          <a:schemeClr val="bg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985F"/>
                    </a:solidFill>
                  </a:tcPr>
                </a:tc>
                <a:extLst>
                  <a:ext uri="{0D108BD9-81ED-4DB2-BD59-A6C34878D82A}">
                    <a16:rowId xmlns:a16="http://schemas.microsoft.com/office/drawing/2014/main" xmlns="" val="10000"/>
                  </a:ext>
                </a:extLst>
              </a:tr>
              <a:tr h="23336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rgbClr val="000000"/>
                          </a:solidFill>
                          <a:effectLst/>
                          <a:latin typeface="HelveticaNeueLT Std" charset="0"/>
                          <a:ea typeface="ＭＳ Ｐゴシック" pitchFamily="34" charset="-128"/>
                        </a:rPr>
                        <a:t>£25,000</a:t>
                      </a:r>
                      <a:endParaRPr kumimoji="0" lang="en-GB" sz="2000" b="0" i="0" u="none" strike="noStrike" cap="none" normalizeH="0" baseline="0" dirty="0" smtClean="0">
                        <a:ln>
                          <a:noFill/>
                        </a:ln>
                        <a:solidFill>
                          <a:srgbClr val="0066CC"/>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HelveticaNeueLT Std" charset="0"/>
                          <a:ea typeface="ＭＳ Ｐゴシック" pitchFamily="34" charset="-128"/>
                        </a:rPr>
                        <a:t>£0</a:t>
                      </a:r>
                      <a:endParaRPr kumimoji="0" lang="en-US" sz="2000" b="0" i="0" u="none" strike="noStrike" cap="none" normalizeH="0" baseline="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smtClean="0">
                          <a:ln>
                            <a:noFill/>
                          </a:ln>
                          <a:solidFill>
                            <a:srgbClr val="000000"/>
                          </a:solidFill>
                          <a:effectLst/>
                          <a:latin typeface="HelveticaNeueLT Std" charset="0"/>
                          <a:ea typeface="ＭＳ Ｐゴシック" pitchFamily="34" charset="-128"/>
                        </a:rPr>
                        <a:t>£0</a:t>
                      </a:r>
                      <a:endParaRPr kumimoji="0" lang="en-GB" sz="2000" b="0" i="0" u="none" strike="noStrike" cap="none" normalizeH="0" baseline="0" smtClean="0">
                        <a:ln>
                          <a:noFill/>
                        </a:ln>
                        <a:solidFill>
                          <a:srgbClr val="009900"/>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extLst>
                  <a:ext uri="{0D108BD9-81ED-4DB2-BD59-A6C34878D82A}">
                    <a16:rowId xmlns:a16="http://schemas.microsoft.com/office/drawing/2014/main" xmlns="" val="10001"/>
                  </a:ext>
                </a:extLst>
              </a:tr>
              <a:tr h="225425">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rgbClr val="000000"/>
                          </a:solidFill>
                          <a:effectLst/>
                          <a:latin typeface="HelveticaNeueLT Std" charset="0"/>
                          <a:ea typeface="ＭＳ Ｐゴシック" pitchFamily="34" charset="-128"/>
                        </a:rPr>
                        <a:t>£27,000</a:t>
                      </a:r>
                      <a:endParaRPr kumimoji="0" lang="en-GB"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HelveticaNeueLT Std" charset="0"/>
                          <a:ea typeface="ＭＳ Ｐゴシック" pitchFamily="34" charset="-128"/>
                        </a:rPr>
                        <a:t>£2,000</a:t>
                      </a:r>
                      <a:endParaRPr kumimoji="0" lang="en-US"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ＭＳ Ｐゴシック" pitchFamily="34" charset="-128"/>
                        </a:rPr>
                        <a:t>£15</a:t>
                      </a: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r h="23336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smtClean="0">
                          <a:ln>
                            <a:noFill/>
                          </a:ln>
                          <a:solidFill>
                            <a:srgbClr val="000000"/>
                          </a:solidFill>
                          <a:effectLst/>
                          <a:latin typeface="HelveticaNeueLT Std" charset="0"/>
                          <a:ea typeface="ＭＳ Ｐゴシック" pitchFamily="34" charset="-128"/>
                        </a:rPr>
                        <a:t>£30,000</a:t>
                      </a:r>
                      <a:endParaRPr kumimoji="0" lang="en-GB" sz="2000" b="0" i="0" u="none" strike="noStrike" cap="none" normalizeH="0" baseline="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HelveticaNeueLT Std" charset="0"/>
                          <a:ea typeface="ＭＳ Ｐゴシック" pitchFamily="34" charset="-128"/>
                        </a:rPr>
                        <a:t>£5,000</a:t>
                      </a:r>
                      <a:endParaRPr kumimoji="0" lang="en-US"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ＭＳ Ｐゴシック" pitchFamily="34" charset="-128"/>
                        </a:rPr>
                        <a:t>£37.50</a:t>
                      </a: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extLst>
                  <a:ext uri="{0D108BD9-81ED-4DB2-BD59-A6C34878D82A}">
                    <a16:rowId xmlns:a16="http://schemas.microsoft.com/office/drawing/2014/main" xmlns="" val="10003"/>
                  </a:ext>
                </a:extLst>
              </a:tr>
              <a:tr h="23336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smtClean="0">
                          <a:ln>
                            <a:noFill/>
                          </a:ln>
                          <a:solidFill>
                            <a:srgbClr val="000000"/>
                          </a:solidFill>
                          <a:effectLst/>
                          <a:latin typeface="HelveticaNeueLT Std" charset="0"/>
                          <a:ea typeface="ＭＳ Ｐゴシック" pitchFamily="34" charset="-128"/>
                        </a:rPr>
                        <a:t>£35,000</a:t>
                      </a:r>
                      <a:endParaRPr kumimoji="0" lang="en-GB" sz="2000" b="0" i="0" u="none" strike="noStrike" cap="none" normalizeH="0" baseline="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HelveticaNeueLT Std" charset="0"/>
                          <a:ea typeface="ＭＳ Ｐゴシック" pitchFamily="34" charset="-128"/>
                        </a:rPr>
                        <a:t>£10,000</a:t>
                      </a:r>
                      <a:endParaRPr kumimoji="0" lang="en-US"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ＭＳ Ｐゴシック" pitchFamily="34" charset="-128"/>
                        </a:rPr>
                        <a:t>£75</a:t>
                      </a: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4"/>
                  </a:ext>
                </a:extLst>
              </a:tr>
              <a:tr h="23336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smtClean="0">
                          <a:ln>
                            <a:noFill/>
                          </a:ln>
                          <a:solidFill>
                            <a:srgbClr val="000000"/>
                          </a:solidFill>
                          <a:effectLst/>
                          <a:latin typeface="HelveticaNeueLT Std" charset="0"/>
                          <a:ea typeface="ＭＳ Ｐゴシック" pitchFamily="34" charset="-128"/>
                        </a:rPr>
                        <a:t>£40,000</a:t>
                      </a:r>
                      <a:endParaRPr kumimoji="0" lang="en-GB" sz="2000" b="0" i="0" u="none" strike="noStrike" cap="none" normalizeH="0" baseline="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HelveticaNeueLT Std" charset="0"/>
                          <a:ea typeface="ＭＳ Ｐゴシック" pitchFamily="34" charset="-128"/>
                        </a:rPr>
                        <a:t>£15,000</a:t>
                      </a:r>
                      <a:endParaRPr kumimoji="0" lang="en-US"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ＭＳ Ｐゴシック" pitchFamily="34" charset="-128"/>
                        </a:rPr>
                        <a:t>£112.50</a:t>
                      </a: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extLst>
                  <a:ext uri="{0D108BD9-81ED-4DB2-BD59-A6C34878D82A}">
                    <a16:rowId xmlns:a16="http://schemas.microsoft.com/office/drawing/2014/main" xmlns="" val="10005"/>
                  </a:ext>
                </a:extLst>
              </a:tr>
              <a:tr h="23336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smtClean="0">
                          <a:ln>
                            <a:noFill/>
                          </a:ln>
                          <a:solidFill>
                            <a:srgbClr val="000000"/>
                          </a:solidFill>
                          <a:effectLst/>
                          <a:latin typeface="HelveticaNeueLT Std" charset="0"/>
                          <a:ea typeface="ＭＳ Ｐゴシック" pitchFamily="34" charset="-128"/>
                        </a:rPr>
                        <a:t>£45,000</a:t>
                      </a:r>
                      <a:endParaRPr kumimoji="0" lang="en-GB" sz="2000" b="0" i="0" u="none" strike="noStrike" cap="none" normalizeH="0" baseline="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HelveticaNeueLT Std" charset="0"/>
                          <a:ea typeface="ＭＳ Ｐゴシック" pitchFamily="34" charset="-128"/>
                        </a:rPr>
                        <a:t>£20,000</a:t>
                      </a:r>
                      <a:endParaRPr kumimoji="0" lang="en-US"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ＭＳ Ｐゴシック" pitchFamily="34" charset="-128"/>
                        </a:rPr>
                        <a:t>£150</a:t>
                      </a: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6"/>
                  </a:ext>
                </a:extLst>
              </a:tr>
              <a:tr h="23336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smtClean="0">
                          <a:ln>
                            <a:noFill/>
                          </a:ln>
                          <a:solidFill>
                            <a:srgbClr val="000000"/>
                          </a:solidFill>
                          <a:effectLst/>
                          <a:latin typeface="HelveticaNeueLT Std" charset="0"/>
                          <a:ea typeface="ＭＳ Ｐゴシック" pitchFamily="34" charset="-128"/>
                        </a:rPr>
                        <a:t>£50,000</a:t>
                      </a:r>
                      <a:endParaRPr kumimoji="0" lang="en-GB" sz="2000" b="0" i="0" u="none" strike="noStrike" cap="none" normalizeH="0" baseline="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HelveticaNeueLT Std" charset="0"/>
                          <a:ea typeface="ＭＳ Ｐゴシック" pitchFamily="34" charset="-128"/>
                        </a:rPr>
                        <a:t>£25,000</a:t>
                      </a:r>
                      <a:endParaRPr kumimoji="0" lang="en-US"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ＭＳ Ｐゴシック" pitchFamily="34" charset="-128"/>
                        </a:rPr>
                        <a:t>£187.50</a:t>
                      </a: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BFBFBF"/>
                    </a:solidFill>
                  </a:tcPr>
                </a:tc>
                <a:extLst>
                  <a:ext uri="{0D108BD9-81ED-4DB2-BD59-A6C34878D82A}">
                    <a16:rowId xmlns:a16="http://schemas.microsoft.com/office/drawing/2014/main" xmlns="" val="10007"/>
                  </a:ext>
                </a:extLst>
              </a:tr>
              <a:tr h="233363">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smtClean="0">
                          <a:ln>
                            <a:noFill/>
                          </a:ln>
                          <a:solidFill>
                            <a:srgbClr val="000000"/>
                          </a:solidFill>
                          <a:effectLst/>
                          <a:latin typeface="HelveticaNeueLT Std" charset="0"/>
                          <a:ea typeface="ＭＳ Ｐゴシック" pitchFamily="34" charset="-128"/>
                        </a:rPr>
                        <a:t>£60,000</a:t>
                      </a:r>
                      <a:endParaRPr kumimoji="0" lang="en-GB" sz="2000" b="0" i="0" u="none" strike="noStrike" cap="none" normalizeH="0" baseline="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HelveticaNeueLT Std" charset="0"/>
                          <a:ea typeface="ＭＳ Ｐゴシック" pitchFamily="34" charset="-128"/>
                        </a:rPr>
                        <a:t>£35,000</a:t>
                      </a:r>
                      <a:endParaRPr kumimoji="0" lang="en-US" sz="2000" b="0" i="0" u="none" strike="noStrike" cap="none" normalizeH="0" baseline="0" dirty="0" smtClean="0">
                        <a:ln>
                          <a:noFill/>
                        </a:ln>
                        <a:solidFill>
                          <a:schemeClr val="tx1"/>
                        </a:solidFill>
                        <a:effectLst/>
                        <a:latin typeface="Arial" pitchFamily="34" charset="0"/>
                        <a:ea typeface="ＭＳ Ｐゴシック" pitchFamily="34" charset="-128"/>
                      </a:endParaRP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t" latinLnBrk="0" hangingPunct="1">
                        <a:lnSpc>
                          <a:spcPct val="100000"/>
                        </a:lnSpc>
                        <a:spcBef>
                          <a:spcPct val="50000"/>
                        </a:spcBef>
                        <a:spcAft>
                          <a:spcPct val="0"/>
                        </a:spcAft>
                        <a:buClrTx/>
                        <a:buSzTx/>
                        <a:buFontTx/>
                        <a:buNone/>
                        <a:tabLst/>
                      </a:pPr>
                      <a:r>
                        <a:rPr kumimoji="0" lang="en-GB" sz="2000" b="0" i="0" u="none" strike="noStrike" cap="none" normalizeH="0" baseline="0" dirty="0" smtClean="0">
                          <a:ln>
                            <a:noFill/>
                          </a:ln>
                          <a:solidFill>
                            <a:schemeClr val="tx1"/>
                          </a:solidFill>
                          <a:effectLst/>
                          <a:latin typeface="Arial" pitchFamily="34" charset="0"/>
                          <a:ea typeface="ＭＳ Ｐゴシック" pitchFamily="34" charset="-128"/>
                        </a:rPr>
                        <a:t>£262.50</a:t>
                      </a:r>
                    </a:p>
                  </a:txBody>
                  <a:tcPr marL="54000" marR="54000" marT="54000" marB="5400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8"/>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15.jpg"/>
          <p:cNvPicPr>
            <a:picLocks noChangeAspect="1"/>
          </p:cNvPicPr>
          <p:nvPr/>
        </p:nvPicPr>
        <p:blipFill>
          <a:blip r:embed="rId3"/>
          <a:srcRect b="11419"/>
          <a:stretch>
            <a:fillRect/>
          </a:stretch>
        </p:blipFill>
        <p:spPr>
          <a:xfrm>
            <a:off x="0" y="1460226"/>
            <a:ext cx="9144000" cy="5397774"/>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522515" y="356863"/>
            <a:ext cx="5497286" cy="815975"/>
          </a:xfrm>
          <a:prstGeom prst="rect">
            <a:avLst/>
          </a:prstGeom>
          <a:noFill/>
          <a:ln w="9525">
            <a:noFill/>
            <a:miter lim="800000"/>
            <a:headEnd/>
            <a:tailEnd/>
          </a:ln>
        </p:spPr>
        <p:txBody>
          <a:bodyPr wrap="square" lIns="0" tIns="0" rIns="0" bIns="0">
            <a:spAutoFit/>
          </a:bodyPr>
          <a:lstStyle/>
          <a:p>
            <a:pPr>
              <a:spcAft>
                <a:spcPts val="600"/>
              </a:spcAft>
            </a:pPr>
            <a:r>
              <a:rPr lang="en-US" sz="2800" dirty="0">
                <a:solidFill>
                  <a:srgbClr val="DD4814"/>
                </a:solidFill>
                <a:cs typeface="Arial" pitchFamily="34" charset="0"/>
              </a:rPr>
              <a:t>STUDENT FINANCE APPLICATIONS </a:t>
            </a:r>
          </a:p>
          <a:p>
            <a:pPr>
              <a:spcAft>
                <a:spcPts val="600"/>
              </a:spcAft>
            </a:pPr>
            <a:r>
              <a:rPr lang="en-US" sz="2000" dirty="0">
                <a:cs typeface="Arial" pitchFamily="34" charset="0"/>
              </a:rPr>
              <a:t>KEY MESSAGES –GET IT RIGHT FIRST TIME</a:t>
            </a:r>
          </a:p>
        </p:txBody>
      </p:sp>
      <p:sp>
        <p:nvSpPr>
          <p:cNvPr id="16" name="Content Placeholder 2"/>
          <p:cNvSpPr txBox="1">
            <a:spLocks/>
          </p:cNvSpPr>
          <p:nvPr/>
        </p:nvSpPr>
        <p:spPr bwMode="auto">
          <a:xfrm>
            <a:off x="171450" y="1741714"/>
            <a:ext cx="8711293" cy="4876800"/>
          </a:xfrm>
          <a:prstGeom prst="rect">
            <a:avLst/>
          </a:prstGeom>
          <a:solidFill>
            <a:schemeClr val="bg1"/>
          </a:solidFill>
          <a:ln w="9525">
            <a:solidFill>
              <a:schemeClr val="accent1"/>
            </a:solidFill>
            <a:miter lim="800000"/>
            <a:headEnd/>
            <a:tailEnd/>
          </a:ln>
        </p:spPr>
        <p:txBody>
          <a:bodyPr/>
          <a:lstStyle/>
          <a:p>
            <a:pPr marL="431800" indent="-358775">
              <a:buFontTx/>
              <a:buChar char="•"/>
            </a:pPr>
            <a:endParaRPr lang="en-GB" sz="2000" dirty="0"/>
          </a:p>
          <a:p>
            <a:pPr marL="431800" indent="-358775" eaLnBrk="0" hangingPunct="0">
              <a:buFont typeface="Arial" pitchFamily="34" charset="0"/>
              <a:buChar char="•"/>
            </a:pPr>
            <a:r>
              <a:rPr lang="en-GB" sz="2000" dirty="0"/>
              <a:t>Apply online at </a:t>
            </a:r>
            <a:r>
              <a:rPr lang="en-GB" sz="2000" b="1" dirty="0" smtClean="0">
                <a:hlinkClick r:id="rId5"/>
              </a:rPr>
              <a:t>www.gov.uk/studentfinance</a:t>
            </a:r>
            <a:r>
              <a:rPr lang="en-GB" sz="2000" b="1" dirty="0" smtClean="0"/>
              <a:t> </a:t>
            </a:r>
            <a:r>
              <a:rPr lang="en-GB" sz="2000" dirty="0" smtClean="0"/>
              <a:t>as </a:t>
            </a:r>
            <a:r>
              <a:rPr lang="en-GB" sz="2000" dirty="0"/>
              <a:t>soon as possible to make </a:t>
            </a:r>
          </a:p>
          <a:p>
            <a:pPr marL="431800" indent="-358775" eaLnBrk="0" hangingPunct="0"/>
            <a:r>
              <a:rPr lang="en-GB" sz="2000" dirty="0"/>
              <a:t>	sure your student finance is in place for the start of your course</a:t>
            </a:r>
          </a:p>
          <a:p>
            <a:pPr marL="431800" indent="-358775" eaLnBrk="0" hangingPunct="0">
              <a:buFont typeface="Arial" pitchFamily="34" charset="0"/>
              <a:buChar char="•"/>
            </a:pPr>
            <a:endParaRPr lang="en-GB" sz="2000" dirty="0"/>
          </a:p>
          <a:p>
            <a:pPr marL="431800" indent="-358775" eaLnBrk="0" hangingPunct="0">
              <a:buFont typeface="Arial" pitchFamily="34" charset="0"/>
              <a:buChar char="•"/>
            </a:pPr>
            <a:r>
              <a:rPr lang="en-GB" sz="2000" dirty="0"/>
              <a:t>Register on UCAS and we can let you know when it’s time to apply</a:t>
            </a:r>
          </a:p>
          <a:p>
            <a:pPr marL="431800" indent="-358775"/>
            <a:endParaRPr lang="en-GB" sz="2000" dirty="0"/>
          </a:p>
          <a:p>
            <a:pPr marL="431800" indent="-358775">
              <a:buFontTx/>
              <a:buChar char="•"/>
            </a:pPr>
            <a:r>
              <a:rPr lang="en-GB" sz="2000" dirty="0"/>
              <a:t>You don’t need a confirmed place at university or college to apply </a:t>
            </a:r>
          </a:p>
          <a:p>
            <a:pPr marL="431800" indent="-358775"/>
            <a:r>
              <a:rPr lang="en-GB" sz="2000" dirty="0"/>
              <a:t>	for student finance</a:t>
            </a:r>
          </a:p>
          <a:p>
            <a:pPr marL="431800" indent="-358775">
              <a:buFontTx/>
              <a:buChar char="•"/>
            </a:pPr>
            <a:endParaRPr lang="en-GB" sz="2000" dirty="0"/>
          </a:p>
          <a:p>
            <a:pPr marL="431800" indent="-358775">
              <a:buFontTx/>
              <a:buChar char="•"/>
            </a:pPr>
            <a:r>
              <a:rPr lang="en-GB" sz="2000" dirty="0"/>
              <a:t>Make a note of your account log-in details &amp; keep them safe</a:t>
            </a:r>
          </a:p>
          <a:p>
            <a:pPr marL="431800" indent="-358775">
              <a:buFontTx/>
              <a:buChar char="•"/>
            </a:pPr>
            <a:endParaRPr lang="en-GB" sz="2000" dirty="0"/>
          </a:p>
          <a:p>
            <a:pPr marL="431800" indent="-358775">
              <a:buFontTx/>
              <a:buChar char="•"/>
            </a:pPr>
            <a:r>
              <a:rPr lang="en-GB" sz="2000" dirty="0"/>
              <a:t>You can change your details online before starting your course</a:t>
            </a:r>
          </a:p>
          <a:p>
            <a:pPr marL="431800" indent="-358775">
              <a:buFontTx/>
              <a:buChar char="•"/>
            </a:pPr>
            <a:endParaRPr lang="en-GB" sz="2000" dirty="0"/>
          </a:p>
          <a:p>
            <a:pPr marL="431800" indent="-358775">
              <a:buFontTx/>
              <a:buChar char="•"/>
            </a:pPr>
            <a:r>
              <a:rPr lang="en-GB" sz="2000" dirty="0"/>
              <a:t>Agree to share information from your application, this helps apply </a:t>
            </a:r>
          </a:p>
          <a:p>
            <a:pPr marL="431800" indent="-358775"/>
            <a:r>
              <a:rPr lang="en-GB" sz="2000" dirty="0"/>
              <a:t>	for many bursaries and some scholarships</a:t>
            </a:r>
          </a:p>
          <a:p>
            <a:pPr marL="431800" indent="-358775"/>
            <a:endParaRPr lang="en-GB" sz="2000" dirty="0">
              <a:latin typeface="HelveticaNeueLT Std" charset="0"/>
            </a:endParaRPr>
          </a:p>
          <a:p>
            <a:pPr marL="431800" indent="-358775"/>
            <a:endParaRPr lang="en-US" sz="2000" dirty="0">
              <a:latin typeface="HelveticaNeueLT Std" charset="0"/>
            </a:endParaRPr>
          </a:p>
          <a:p>
            <a:pPr marL="431800" indent="-358775">
              <a:buFontTx/>
              <a:buChar char="•"/>
            </a:pPr>
            <a:endParaRPr lang="en-GB" sz="2000" dirty="0">
              <a:latin typeface="HelveticaNeueLT Std" charset="0"/>
            </a:endParaRPr>
          </a:p>
          <a:p>
            <a:pPr marL="431800" indent="-358775">
              <a:buFontTx/>
              <a:buChar char="•"/>
            </a:pPr>
            <a:endParaRPr lang="en-GB" sz="2000" dirty="0">
              <a:latin typeface="HelveticaNeueLT Std" charset="0"/>
            </a:endParaRPr>
          </a:p>
          <a:p>
            <a:pPr marL="431800" indent="-358775">
              <a:buFontTx/>
              <a:buChar char="•"/>
            </a:pPr>
            <a:endParaRPr lang="en-US" sz="2000" dirty="0">
              <a:latin typeface="HelveticaNeueLT Std"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16.jpg"/>
          <p:cNvPicPr>
            <a:picLocks noChangeAspect="1"/>
          </p:cNvPicPr>
          <p:nvPr/>
        </p:nvPicPr>
        <p:blipFill>
          <a:blip r:embed="rId3"/>
          <a:srcRect b="8825"/>
          <a:stretch>
            <a:fillRect/>
          </a:stretch>
        </p:blipFill>
        <p:spPr>
          <a:xfrm>
            <a:off x="0" y="800604"/>
            <a:ext cx="9144000" cy="6057396"/>
          </a:xfrm>
          <a:prstGeom prst="rect">
            <a:avLst/>
          </a:prstGeom>
          <a:solidFill>
            <a:schemeClr val="bg1">
              <a:alpha val="99000"/>
            </a:schemeClr>
          </a:solidFill>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431044" y="298807"/>
            <a:ext cx="5319485" cy="815975"/>
          </a:xfrm>
          <a:prstGeom prst="rect">
            <a:avLst/>
          </a:prstGeom>
          <a:noFill/>
          <a:ln w="9525">
            <a:noFill/>
            <a:miter lim="800000"/>
            <a:headEnd/>
            <a:tailEnd/>
          </a:ln>
        </p:spPr>
        <p:txBody>
          <a:bodyPr wrap="square" lIns="0" tIns="0" rIns="0" bIns="0">
            <a:spAutoFit/>
          </a:bodyPr>
          <a:lstStyle/>
          <a:p>
            <a:pPr>
              <a:spcAft>
                <a:spcPts val="600"/>
              </a:spcAft>
            </a:pPr>
            <a:r>
              <a:rPr lang="en-US" sz="2800" dirty="0">
                <a:solidFill>
                  <a:srgbClr val="DD4814"/>
                </a:solidFill>
                <a:cs typeface="Arial" pitchFamily="34" charset="0"/>
              </a:rPr>
              <a:t>STUDENT FINANCE APPLICATIONS </a:t>
            </a:r>
          </a:p>
          <a:p>
            <a:pPr>
              <a:spcAft>
                <a:spcPts val="600"/>
              </a:spcAft>
            </a:pPr>
            <a:r>
              <a:rPr lang="en-US" sz="2000" dirty="0">
                <a:cs typeface="Arial" pitchFamily="34" charset="0"/>
              </a:rPr>
              <a:t>INFORMATION YOU WILL NEED TO PROVIDE</a:t>
            </a:r>
          </a:p>
        </p:txBody>
      </p:sp>
      <p:sp>
        <p:nvSpPr>
          <p:cNvPr id="16" name="Rectangle 1"/>
          <p:cNvSpPr>
            <a:spLocks noChangeArrowheads="1"/>
          </p:cNvSpPr>
          <p:nvPr/>
        </p:nvSpPr>
        <p:spPr bwMode="auto">
          <a:xfrm>
            <a:off x="192541" y="1666192"/>
            <a:ext cx="8767762" cy="4708525"/>
          </a:xfrm>
          <a:prstGeom prst="rect">
            <a:avLst/>
          </a:prstGeom>
          <a:solidFill>
            <a:schemeClr val="bg1"/>
          </a:solidFill>
          <a:ln w="9525">
            <a:noFill/>
            <a:miter lim="800000"/>
            <a:headEnd/>
            <a:tailEnd/>
          </a:ln>
        </p:spPr>
        <p:txBody>
          <a:bodyPr>
            <a:spAutoFit/>
          </a:bodyPr>
          <a:lstStyle/>
          <a:p>
            <a:pPr marL="431800" indent="-358775"/>
            <a:r>
              <a:rPr lang="en-GB" sz="2000" dirty="0"/>
              <a:t>Before starting the application, you should have the following to hand:</a:t>
            </a:r>
          </a:p>
          <a:p>
            <a:pPr marL="431800" indent="-358775"/>
            <a:endParaRPr lang="en-GB" sz="2000" dirty="0"/>
          </a:p>
          <a:p>
            <a:pPr marL="431800" indent="-358775"/>
            <a:r>
              <a:rPr lang="en-GB" sz="2000" dirty="0"/>
              <a:t>•	Passport - SLC can check identity using valid UK passport details </a:t>
            </a:r>
          </a:p>
          <a:p>
            <a:pPr marL="431800" indent="-358775"/>
            <a:r>
              <a:rPr lang="en-GB" sz="2000" dirty="0"/>
              <a:t>	for most students</a:t>
            </a:r>
          </a:p>
          <a:p>
            <a:pPr marL="431800" indent="-358775"/>
            <a:endParaRPr lang="en-GB" sz="2000" dirty="0"/>
          </a:p>
          <a:p>
            <a:pPr marL="431800" indent="-358775"/>
            <a:r>
              <a:rPr lang="en-GB" sz="2000" dirty="0"/>
              <a:t>•	University and course details – You can share this information online, directly from you UCAS application</a:t>
            </a:r>
          </a:p>
          <a:p>
            <a:pPr marL="431800" indent="-358775"/>
            <a:r>
              <a:rPr lang="en-GB" sz="2000" dirty="0"/>
              <a:t>	</a:t>
            </a:r>
          </a:p>
          <a:p>
            <a:pPr marL="431800" indent="-358775"/>
            <a:r>
              <a:rPr lang="en-GB" sz="2000" dirty="0"/>
              <a:t>•	Bank account details</a:t>
            </a:r>
          </a:p>
          <a:p>
            <a:pPr marL="431800" indent="-358775"/>
            <a:endParaRPr lang="en-GB" sz="2000" dirty="0"/>
          </a:p>
          <a:p>
            <a:pPr marL="431800" indent="-358775"/>
            <a:r>
              <a:rPr lang="en-GB" sz="2000" dirty="0"/>
              <a:t>•	National Insurance number</a:t>
            </a:r>
          </a:p>
          <a:p>
            <a:pPr marL="431800" indent="-358775"/>
            <a:endParaRPr lang="en-GB" sz="2000" dirty="0"/>
          </a:p>
          <a:p>
            <a:pPr marL="431800" indent="-358775"/>
            <a:r>
              <a:rPr lang="en-GB" sz="2000" dirty="0"/>
              <a:t>•	Parent’s or partner’s National Insurance number and income details </a:t>
            </a:r>
          </a:p>
          <a:p>
            <a:pPr marL="431800" indent="-358775"/>
            <a:endParaRPr lang="en-GB" sz="2000" dirty="0"/>
          </a:p>
          <a:p>
            <a:pPr marL="431800" indent="-358775"/>
            <a:r>
              <a:rPr lang="en-GB" sz="2000" dirty="0"/>
              <a:t>	</a:t>
            </a:r>
          </a:p>
        </p:txBody>
      </p:sp>
      <p:grpSp>
        <p:nvGrpSpPr>
          <p:cNvPr id="17" name="Group 20"/>
          <p:cNvGrpSpPr>
            <a:grpSpLocks/>
          </p:cNvGrpSpPr>
          <p:nvPr/>
        </p:nvGrpSpPr>
        <p:grpSpPr bwMode="auto">
          <a:xfrm>
            <a:off x="487363" y="5870575"/>
            <a:ext cx="8424862" cy="735013"/>
            <a:chOff x="487574" y="5870575"/>
            <a:chExt cx="8424487" cy="735176"/>
          </a:xfrm>
        </p:grpSpPr>
        <p:grpSp>
          <p:nvGrpSpPr>
            <p:cNvPr id="18" name="Group 26"/>
            <p:cNvGrpSpPr>
              <a:grpSpLocks/>
            </p:cNvGrpSpPr>
            <p:nvPr/>
          </p:nvGrpSpPr>
          <p:grpSpPr bwMode="auto">
            <a:xfrm>
              <a:off x="487574" y="5880102"/>
              <a:ext cx="8253045" cy="725649"/>
              <a:chOff x="504494" y="5880102"/>
              <a:chExt cx="8253045" cy="725649"/>
            </a:xfrm>
          </p:grpSpPr>
          <p:sp>
            <p:nvSpPr>
              <p:cNvPr id="20" name="Rounded Rectangle 19"/>
              <p:cNvSpPr/>
              <p:nvPr/>
            </p:nvSpPr>
            <p:spPr bwMode="auto">
              <a:xfrm>
                <a:off x="847379" y="5902332"/>
                <a:ext cx="7910160" cy="663722"/>
              </a:xfrm>
              <a:prstGeom prst="roundRect">
                <a:avLst/>
              </a:prstGeom>
              <a:solidFill>
                <a:schemeClr val="bg1"/>
              </a:solidFill>
              <a:ln>
                <a:solidFill>
                  <a:srgbClr val="DD481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2000">
                  <a:solidFill>
                    <a:schemeClr val="tx1"/>
                  </a:solidFill>
                  <a:ea typeface="ＭＳ Ｐゴシック" pitchFamily="34" charset="-128"/>
                </a:endParaRPr>
              </a:p>
            </p:txBody>
          </p:sp>
          <p:sp>
            <p:nvSpPr>
              <p:cNvPr id="21" name="Oval 20"/>
              <p:cNvSpPr/>
              <p:nvPr/>
            </p:nvSpPr>
            <p:spPr>
              <a:xfrm>
                <a:off x="504494" y="5880102"/>
                <a:ext cx="725455" cy="725649"/>
              </a:xfrm>
              <a:prstGeom prst="ellipse">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nvGrpSpPr>
              <p:cNvPr id="22" name="Group 20"/>
              <p:cNvGrpSpPr>
                <a:grpSpLocks/>
              </p:cNvGrpSpPr>
              <p:nvPr/>
            </p:nvGrpSpPr>
            <p:grpSpPr bwMode="auto">
              <a:xfrm>
                <a:off x="679114" y="6065879"/>
                <a:ext cx="460354" cy="360441"/>
                <a:chOff x="-2631646" y="1722641"/>
                <a:chExt cx="830341" cy="706925"/>
              </a:xfrm>
            </p:grpSpPr>
            <p:sp>
              <p:nvSpPr>
                <p:cNvPr id="23" name="Isosceles Triangle 22"/>
                <p:cNvSpPr/>
                <p:nvPr/>
              </p:nvSpPr>
              <p:spPr>
                <a:xfrm rot="5400000">
                  <a:off x="-2410778" y="1820094"/>
                  <a:ext cx="700697" cy="518248"/>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4" name="Isosceles Triangle 23"/>
                <p:cNvSpPr/>
                <p:nvPr/>
              </p:nvSpPr>
              <p:spPr>
                <a:xfrm rot="5400000">
                  <a:off x="-2722871" y="1813866"/>
                  <a:ext cx="700697" cy="518247"/>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grpSp>
        </p:grpSp>
        <p:sp>
          <p:nvSpPr>
            <p:cNvPr id="19" name="Rectangle 9"/>
            <p:cNvSpPr>
              <a:spLocks noChangeArrowheads="1"/>
            </p:cNvSpPr>
            <p:nvPr/>
          </p:nvSpPr>
          <p:spPr bwMode="auto">
            <a:xfrm>
              <a:off x="1187356" y="5870575"/>
              <a:ext cx="7724705" cy="708025"/>
            </a:xfrm>
            <a:prstGeom prst="rect">
              <a:avLst/>
            </a:prstGeom>
            <a:noFill/>
            <a:ln w="9525">
              <a:noFill/>
              <a:miter lim="800000"/>
              <a:headEnd/>
              <a:tailEnd/>
            </a:ln>
          </p:spPr>
          <p:txBody>
            <a:bodyPr>
              <a:spAutoFit/>
            </a:bodyPr>
            <a:lstStyle/>
            <a:p>
              <a:r>
                <a:rPr lang="en-GB" sz="2000"/>
                <a:t>For most applications, SLC verify income from these NI numbers </a:t>
              </a:r>
            </a:p>
            <a:p>
              <a:r>
                <a:rPr lang="en-GB" sz="2000"/>
                <a:t>with no need to send any documents, unless we ask for them</a:t>
              </a:r>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17.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808416" y="133335"/>
            <a:ext cx="5011813" cy="814388"/>
          </a:xfrm>
          <a:prstGeom prst="rect">
            <a:avLst/>
          </a:prstGeom>
          <a:noFill/>
          <a:ln w="9525">
            <a:noFill/>
            <a:miter lim="800000"/>
            <a:headEnd/>
            <a:tailEnd/>
          </a:ln>
        </p:spPr>
        <p:txBody>
          <a:bodyPr wrap="square" lIns="0" tIns="0" rIns="0" bIns="0">
            <a:spAutoFit/>
          </a:bodyPr>
          <a:lstStyle/>
          <a:p>
            <a:pPr>
              <a:spcAft>
                <a:spcPts val="600"/>
              </a:spcAft>
            </a:pPr>
            <a:r>
              <a:rPr lang="en-US" sz="2800" dirty="0">
                <a:solidFill>
                  <a:srgbClr val="DD4814"/>
                </a:solidFill>
                <a:cs typeface="Arial" pitchFamily="34" charset="0"/>
              </a:rPr>
              <a:t>GOV.UK</a:t>
            </a:r>
          </a:p>
          <a:p>
            <a:pPr>
              <a:spcAft>
                <a:spcPts val="600"/>
              </a:spcAft>
            </a:pPr>
            <a:r>
              <a:rPr lang="en-US" sz="2000" dirty="0">
                <a:cs typeface="Arial" pitchFamily="34" charset="0"/>
              </a:rPr>
              <a:t>FOR MORE INFORMATION &amp; TO APPLY</a:t>
            </a:r>
          </a:p>
        </p:txBody>
      </p:sp>
      <p:pic>
        <p:nvPicPr>
          <p:cNvPr id="12" name="Picture 11">
            <a:hlinkClick r:id="rId5"/>
          </p:cNvPr>
          <p:cNvPicPr>
            <a:picLocks noChangeAspect="1"/>
          </p:cNvPicPr>
          <p:nvPr/>
        </p:nvPicPr>
        <p:blipFill>
          <a:blip r:embed="rId6"/>
          <a:stretch>
            <a:fillRect/>
          </a:stretch>
        </p:blipFill>
        <p:spPr>
          <a:xfrm>
            <a:off x="1344660" y="1647826"/>
            <a:ext cx="6911922" cy="5130298"/>
          </a:xfrm>
          <a:prstGeom prst="rect">
            <a:avLst/>
          </a:prstGeom>
          <a:ln w="19050" cmpd="sng">
            <a:solidFill>
              <a:schemeClr val="tx1"/>
            </a:solidFill>
          </a:ln>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18.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431044" y="357187"/>
            <a:ext cx="5754688" cy="814388"/>
          </a:xfrm>
          <a:prstGeom prst="rect">
            <a:avLst/>
          </a:prstGeom>
          <a:noFill/>
          <a:ln w="9525">
            <a:noFill/>
            <a:miter lim="800000"/>
            <a:headEnd/>
            <a:tailEnd/>
          </a:ln>
        </p:spPr>
        <p:txBody>
          <a:bodyPr lIns="0" tIns="0" rIns="0" bIns="0">
            <a:spAutoFit/>
          </a:bodyPr>
          <a:lstStyle/>
          <a:p>
            <a:pPr>
              <a:spcAft>
                <a:spcPts val="600"/>
              </a:spcAft>
            </a:pPr>
            <a:r>
              <a:rPr lang="en-US" sz="2800" dirty="0">
                <a:solidFill>
                  <a:srgbClr val="DD4814"/>
                </a:solidFill>
                <a:cs typeface="Arial" pitchFamily="34" charset="0"/>
              </a:rPr>
              <a:t>THE STUDENT ROOM</a:t>
            </a:r>
          </a:p>
          <a:p>
            <a:pPr>
              <a:spcAft>
                <a:spcPts val="600"/>
              </a:spcAft>
            </a:pPr>
            <a:r>
              <a:rPr lang="en-US" sz="2000" dirty="0">
                <a:cs typeface="Arial" pitchFamily="34" charset="0"/>
              </a:rPr>
              <a:t>FOR FURTHER INFORMATION &amp; RESOURCES</a:t>
            </a:r>
          </a:p>
        </p:txBody>
      </p:sp>
      <p:pic>
        <p:nvPicPr>
          <p:cNvPr id="11" name="Picture 10">
            <a:hlinkClick r:id="rId5"/>
          </p:cNvPr>
          <p:cNvPicPr>
            <a:picLocks noChangeAspect="1"/>
          </p:cNvPicPr>
          <p:nvPr/>
        </p:nvPicPr>
        <p:blipFill>
          <a:blip r:embed="rId6"/>
          <a:stretch>
            <a:fillRect/>
          </a:stretch>
        </p:blipFill>
        <p:spPr>
          <a:xfrm>
            <a:off x="1457325" y="1843504"/>
            <a:ext cx="6119284" cy="4862096"/>
          </a:xfrm>
          <a:prstGeom prst="rect">
            <a:avLst/>
          </a:prstGeom>
          <a:ln w="19050" cmpd="sng">
            <a:solidFill>
              <a:schemeClr val="tx1"/>
            </a:solidFill>
          </a:ln>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age2.jpg"/>
          <p:cNvPicPr>
            <a:picLocks noChangeAspect="1"/>
          </p:cNvPicPr>
          <p:nvPr/>
        </p:nvPicPr>
        <p:blipFill>
          <a:blip r:embed="rId3"/>
          <a:srcRect t="24684" b="11523"/>
          <a:stretch>
            <a:fillRect/>
          </a:stretch>
        </p:blipFill>
        <p:spPr>
          <a:xfrm>
            <a:off x="0" y="1172838"/>
            <a:ext cx="9143999" cy="5685162"/>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15628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4" name="Title 1"/>
          <p:cNvSpPr>
            <a:spLocks noGrp="1"/>
          </p:cNvSpPr>
          <p:nvPr>
            <p:ph type="title"/>
          </p:nvPr>
        </p:nvSpPr>
        <p:spPr>
          <a:xfrm>
            <a:off x="227844" y="317226"/>
            <a:ext cx="5725236" cy="1143000"/>
          </a:xfrm>
        </p:spPr>
        <p:txBody>
          <a:bodyPr>
            <a:normAutofit fontScale="90000"/>
          </a:bodyPr>
          <a:lstStyle/>
          <a:p>
            <a:pPr>
              <a:spcAft>
                <a:spcPts val="600"/>
              </a:spcAft>
            </a:pPr>
            <a:r>
              <a:rPr lang="en-US" sz="4000" dirty="0" smtClean="0">
                <a:solidFill>
                  <a:srgbClr val="C30052"/>
                </a:solidFill>
                <a:cs typeface="Arial" pitchFamily="34" charset="0"/>
              </a:rPr>
              <a:t>HOW MUCH?</a:t>
            </a:r>
            <a:r>
              <a:rPr lang="en-US" sz="3200" dirty="0" smtClean="0">
                <a:solidFill>
                  <a:srgbClr val="C30052"/>
                </a:solidFill>
                <a:cs typeface="Arial" pitchFamily="34" charset="0"/>
              </a:rPr>
              <a:t/>
            </a:r>
            <a:br>
              <a:rPr lang="en-US" sz="3200" dirty="0" smtClean="0">
                <a:solidFill>
                  <a:srgbClr val="C30052"/>
                </a:solidFill>
                <a:cs typeface="Arial" pitchFamily="34" charset="0"/>
              </a:rPr>
            </a:br>
            <a:r>
              <a:rPr lang="en-US" sz="3200" dirty="0" smtClean="0">
                <a:cs typeface="Arial" pitchFamily="34" charset="0"/>
              </a:rPr>
              <a:t>BOOKS &amp; RESOURCES</a:t>
            </a:r>
            <a:r>
              <a:rPr lang="en-US" sz="4000" dirty="0" smtClean="0">
                <a:cs typeface="Arial" pitchFamily="34" charset="0"/>
              </a:rPr>
              <a:t/>
            </a:r>
            <a:br>
              <a:rPr lang="en-US" sz="4000" dirty="0" smtClean="0">
                <a:cs typeface="Arial" pitchFamily="34" charset="0"/>
              </a:rPr>
            </a:br>
            <a:endParaRPr lang="en-US" sz="3200" b="1" dirty="0">
              <a:solidFill>
                <a:schemeClr val="tx1">
                  <a:lumMod val="65000"/>
                  <a:lumOff val="35000"/>
                </a:schemeClr>
              </a:solidFill>
              <a:latin typeface="Arial"/>
            </a:endParaRPr>
          </a:p>
        </p:txBody>
      </p:sp>
      <p:grpSp>
        <p:nvGrpSpPr>
          <p:cNvPr id="11" name="Group 34"/>
          <p:cNvGrpSpPr>
            <a:grpSpLocks/>
          </p:cNvGrpSpPr>
          <p:nvPr/>
        </p:nvGrpSpPr>
        <p:grpSpPr bwMode="auto">
          <a:xfrm>
            <a:off x="227844" y="1806427"/>
            <a:ext cx="4872038" cy="979488"/>
            <a:chOff x="341194" y="2036497"/>
            <a:chExt cx="4872255" cy="979659"/>
          </a:xfrm>
        </p:grpSpPr>
        <p:sp>
          <p:nvSpPr>
            <p:cNvPr id="15" name="Rounded Rectangle 14"/>
            <p:cNvSpPr/>
            <p:nvPr/>
          </p:nvSpPr>
          <p:spPr bwMode="auto">
            <a:xfrm>
              <a:off x="701573" y="2052375"/>
              <a:ext cx="4497587" cy="963781"/>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2000">
                <a:solidFill>
                  <a:schemeClr val="tx1"/>
                </a:solidFill>
                <a:ea typeface="ＭＳ Ｐゴシック" pitchFamily="34" charset="-128"/>
              </a:endParaRPr>
            </a:p>
          </p:txBody>
        </p:sp>
        <p:sp>
          <p:nvSpPr>
            <p:cNvPr id="16" name="Rectangle 48"/>
            <p:cNvSpPr>
              <a:spLocks noChangeArrowheads="1"/>
            </p:cNvSpPr>
            <p:nvPr/>
          </p:nvSpPr>
          <p:spPr bwMode="auto">
            <a:xfrm>
              <a:off x="1350098" y="2036497"/>
              <a:ext cx="3863351" cy="954106"/>
            </a:xfrm>
            <a:prstGeom prst="rect">
              <a:avLst/>
            </a:prstGeom>
            <a:noFill/>
            <a:ln w="9525">
              <a:noFill/>
              <a:miter lim="800000"/>
              <a:headEnd/>
              <a:tailEnd/>
            </a:ln>
          </p:spPr>
          <p:txBody>
            <a:bodyPr>
              <a:spAutoFit/>
            </a:bodyPr>
            <a:lstStyle/>
            <a:p>
              <a:r>
                <a:rPr lang="en-GB" sz="2800" dirty="0"/>
                <a:t>How much does this textbook cost?</a:t>
              </a:r>
            </a:p>
          </p:txBody>
        </p:sp>
        <p:sp>
          <p:nvSpPr>
            <p:cNvPr id="17" name="Oval 16"/>
            <p:cNvSpPr/>
            <p:nvPr/>
          </p:nvSpPr>
          <p:spPr>
            <a:xfrm>
              <a:off x="341194" y="2047612"/>
              <a:ext cx="968418" cy="968544"/>
            </a:xfrm>
            <a:prstGeom prst="ellipse">
              <a:avLst/>
            </a:prstGeom>
            <a:solidFill>
              <a:srgbClr val="C30052"/>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a:solidFill>
                    <a:srgbClr val="FFFFFF"/>
                  </a:solidFill>
                  <a:ea typeface="ＭＳ Ｐゴシック" pitchFamily="34" charset="-128"/>
                </a:rPr>
                <a:t>?</a:t>
              </a:r>
            </a:p>
          </p:txBody>
        </p:sp>
      </p:grpSp>
      <p:grpSp>
        <p:nvGrpSpPr>
          <p:cNvPr id="19" name="Group 36"/>
          <p:cNvGrpSpPr>
            <a:grpSpLocks/>
          </p:cNvGrpSpPr>
          <p:nvPr/>
        </p:nvGrpSpPr>
        <p:grpSpPr bwMode="auto">
          <a:xfrm>
            <a:off x="973029" y="3475080"/>
            <a:ext cx="2314575" cy="2306637"/>
            <a:chOff x="1323832" y="3671248"/>
            <a:chExt cx="2313865" cy="2306472"/>
          </a:xfrm>
        </p:grpSpPr>
        <p:sp>
          <p:nvSpPr>
            <p:cNvPr id="20" name="Oval 19"/>
            <p:cNvSpPr/>
            <p:nvPr/>
          </p:nvSpPr>
          <p:spPr>
            <a:xfrm>
              <a:off x="1323832" y="3671248"/>
              <a:ext cx="2305930" cy="2306472"/>
            </a:xfrm>
            <a:prstGeom prst="ellipse">
              <a:avLst/>
            </a:prstGeom>
            <a:solidFill>
              <a:schemeClr val="accent6">
                <a:lumMod val="75000"/>
              </a:schemeClr>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1" name="Rectangle 4"/>
            <p:cNvSpPr>
              <a:spLocks noChangeArrowheads="1"/>
            </p:cNvSpPr>
            <p:nvPr/>
          </p:nvSpPr>
          <p:spPr bwMode="auto">
            <a:xfrm>
              <a:off x="1351697" y="4173871"/>
              <a:ext cx="2286000" cy="850666"/>
            </a:xfrm>
            <a:prstGeom prst="rect">
              <a:avLst/>
            </a:prstGeom>
            <a:noFill/>
            <a:ln w="9525">
              <a:noFill/>
              <a:miter lim="800000"/>
              <a:headEnd/>
              <a:tailEnd/>
            </a:ln>
          </p:spPr>
          <p:txBody>
            <a:bodyPr/>
            <a:lstStyle/>
            <a:p>
              <a:pPr algn="ctr">
                <a:lnSpc>
                  <a:spcPct val="130000"/>
                </a:lnSpc>
              </a:pPr>
              <a:r>
                <a:rPr lang="en-GB" sz="2800" dirty="0">
                  <a:solidFill>
                    <a:schemeClr val="bg1"/>
                  </a:solidFill>
                  <a:cs typeface="Arial" pitchFamily="34" charset="0"/>
                </a:rPr>
                <a:t>£</a:t>
              </a:r>
              <a:r>
                <a:rPr lang="en-GB" sz="2800" dirty="0" smtClean="0">
                  <a:solidFill>
                    <a:schemeClr val="bg1"/>
                  </a:solidFill>
                  <a:cs typeface="Arial" pitchFamily="34" charset="0"/>
                </a:rPr>
                <a:t>37.79 </a:t>
              </a:r>
              <a:r>
                <a:rPr lang="en-GB" sz="2800" dirty="0">
                  <a:solidFill>
                    <a:schemeClr val="bg1"/>
                  </a:solidFill>
                  <a:cs typeface="Arial" pitchFamily="34" charset="0"/>
                </a:rPr>
                <a:t>New</a:t>
              </a:r>
            </a:p>
            <a:p>
              <a:pPr algn="ctr">
                <a:lnSpc>
                  <a:spcPct val="130000"/>
                </a:lnSpc>
              </a:pPr>
              <a:r>
                <a:rPr lang="en-GB" sz="2800" dirty="0" smtClean="0">
                  <a:solidFill>
                    <a:schemeClr val="bg1"/>
                  </a:solidFill>
                  <a:cs typeface="Arial" pitchFamily="34" charset="0"/>
                </a:rPr>
                <a:t>£9.35 </a:t>
              </a:r>
              <a:r>
                <a:rPr lang="en-GB" sz="2800" dirty="0">
                  <a:solidFill>
                    <a:schemeClr val="bg1"/>
                  </a:solidFill>
                  <a:cs typeface="Arial" pitchFamily="34" charset="0"/>
                </a:rPr>
                <a:t>Used</a:t>
              </a:r>
            </a:p>
            <a:p>
              <a:pPr algn="ctr">
                <a:lnSpc>
                  <a:spcPct val="130000"/>
                </a:lnSpc>
              </a:pPr>
              <a:endParaRPr lang="en-GB" sz="2800" dirty="0">
                <a:solidFill>
                  <a:schemeClr val="bg1"/>
                </a:solidFill>
                <a:cs typeface="Arial" pitchFamily="34" charset="0"/>
              </a:endParaRPr>
            </a:p>
          </p:txBody>
        </p:sp>
        <p:sp>
          <p:nvSpPr>
            <p:cNvPr id="22" name="TextBox 66"/>
            <p:cNvSpPr txBox="1">
              <a:spLocks noChangeArrowheads="1"/>
            </p:cNvSpPr>
            <p:nvPr/>
          </p:nvSpPr>
          <p:spPr bwMode="auto">
            <a:xfrm>
              <a:off x="1941630" y="5240103"/>
              <a:ext cx="1184940" cy="369332"/>
            </a:xfrm>
            <a:prstGeom prst="rect">
              <a:avLst/>
            </a:prstGeom>
            <a:noFill/>
            <a:ln w="9525">
              <a:noFill/>
              <a:miter lim="800000"/>
              <a:headEnd/>
              <a:tailEnd/>
            </a:ln>
          </p:spPr>
          <p:txBody>
            <a:bodyPr wrap="none">
              <a:spAutoFit/>
            </a:bodyPr>
            <a:lstStyle/>
            <a:p>
              <a:r>
                <a:rPr lang="en-GB" sz="1800">
                  <a:solidFill>
                    <a:schemeClr val="bg1"/>
                  </a:solidFill>
                </a:rPr>
                <a:t>(Amazon)</a:t>
              </a:r>
            </a:p>
          </p:txBody>
        </p:sp>
      </p:grpSp>
      <p:pic>
        <p:nvPicPr>
          <p:cNvPr id="1026" name="Picture 2" descr="Image result for health psychology jane ogd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1684" y="1822302"/>
            <a:ext cx="3543300" cy="47529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3.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7" name="TextBox 14"/>
          <p:cNvSpPr txBox="1">
            <a:spLocks noGrp="1" noChangeArrowheads="1"/>
          </p:cNvSpPr>
          <p:nvPr>
            <p:ph type="title"/>
          </p:nvPr>
        </p:nvSpPr>
        <p:spPr bwMode="auto">
          <a:xfrm>
            <a:off x="295275" y="295021"/>
            <a:ext cx="5724525" cy="938719"/>
          </a:xfrm>
          <a:prstGeom prst="rect">
            <a:avLst/>
          </a:prstGeom>
          <a:noFill/>
          <a:ln w="9525">
            <a:noFill/>
            <a:miter lim="800000"/>
            <a:headEnd/>
            <a:tailEnd/>
          </a:ln>
        </p:spPr>
        <p:txBody>
          <a:bodyPr lIns="0" tIns="0" rIns="0" bIns="0">
            <a:spAutoFit/>
          </a:bodyPr>
          <a:lstStyle/>
          <a:p>
            <a:pPr>
              <a:spcAft>
                <a:spcPts val="600"/>
              </a:spcAft>
            </a:pPr>
            <a:r>
              <a:rPr lang="en-US" sz="3200" dirty="0">
                <a:solidFill>
                  <a:srgbClr val="C30052"/>
                </a:solidFill>
                <a:cs typeface="Arial" pitchFamily="34" charset="0"/>
              </a:rPr>
              <a:t>HOW MUCH?</a:t>
            </a:r>
          </a:p>
          <a:p>
            <a:pPr>
              <a:spcAft>
                <a:spcPts val="600"/>
              </a:spcAft>
            </a:pPr>
            <a:r>
              <a:rPr lang="en-US" sz="2400" dirty="0">
                <a:cs typeface="Arial" pitchFamily="34" charset="0"/>
              </a:rPr>
              <a:t>TRAVEL</a:t>
            </a:r>
          </a:p>
        </p:txBody>
      </p:sp>
      <p:grpSp>
        <p:nvGrpSpPr>
          <p:cNvPr id="12" name="Group 31"/>
          <p:cNvGrpSpPr>
            <a:grpSpLocks/>
          </p:cNvGrpSpPr>
          <p:nvPr/>
        </p:nvGrpSpPr>
        <p:grpSpPr bwMode="auto">
          <a:xfrm>
            <a:off x="355600" y="1843088"/>
            <a:ext cx="6850063" cy="968375"/>
            <a:chOff x="341194" y="2047164"/>
            <a:chExt cx="6851191" cy="968992"/>
          </a:xfrm>
        </p:grpSpPr>
        <p:sp>
          <p:nvSpPr>
            <p:cNvPr id="13" name="Rounded Rectangle 12"/>
            <p:cNvSpPr/>
            <p:nvPr/>
          </p:nvSpPr>
          <p:spPr bwMode="auto">
            <a:xfrm>
              <a:off x="701616" y="2053518"/>
              <a:ext cx="5863602" cy="962638"/>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2000">
                <a:solidFill>
                  <a:schemeClr val="tx1"/>
                </a:solidFill>
                <a:ea typeface="ＭＳ Ｐゴシック" pitchFamily="34" charset="-128"/>
              </a:endParaRPr>
            </a:p>
          </p:txBody>
        </p:sp>
        <p:sp>
          <p:nvSpPr>
            <p:cNvPr id="15" name="Rectangle 48"/>
            <p:cNvSpPr>
              <a:spLocks noChangeArrowheads="1"/>
            </p:cNvSpPr>
            <p:nvPr/>
          </p:nvSpPr>
          <p:spPr bwMode="auto">
            <a:xfrm>
              <a:off x="1322802" y="2241217"/>
              <a:ext cx="5869583" cy="523220"/>
            </a:xfrm>
            <a:prstGeom prst="rect">
              <a:avLst/>
            </a:prstGeom>
            <a:noFill/>
            <a:ln w="9525">
              <a:noFill/>
              <a:miter lim="800000"/>
              <a:headEnd/>
              <a:tailEnd/>
            </a:ln>
          </p:spPr>
          <p:txBody>
            <a:bodyPr>
              <a:spAutoFit/>
            </a:bodyPr>
            <a:lstStyle/>
            <a:p>
              <a:r>
                <a:rPr lang="en-GB" sz="2800" dirty="0"/>
                <a:t>How much is a 16-25 Railcard?</a:t>
              </a:r>
            </a:p>
          </p:txBody>
        </p:sp>
        <p:sp>
          <p:nvSpPr>
            <p:cNvPr id="16" name="Oval 15"/>
            <p:cNvSpPr/>
            <p:nvPr/>
          </p:nvSpPr>
          <p:spPr>
            <a:xfrm>
              <a:off x="341194" y="2047164"/>
              <a:ext cx="968534" cy="968992"/>
            </a:xfrm>
            <a:prstGeom prst="ellipse">
              <a:avLst/>
            </a:prstGeom>
            <a:solidFill>
              <a:srgbClr val="C30052"/>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a:solidFill>
                    <a:srgbClr val="FFFFFF"/>
                  </a:solidFill>
                  <a:ea typeface="ＭＳ Ｐゴシック" pitchFamily="34" charset="-128"/>
                </a:rPr>
                <a:t>?</a:t>
              </a:r>
            </a:p>
          </p:txBody>
        </p:sp>
      </p:grpSp>
      <p:grpSp>
        <p:nvGrpSpPr>
          <p:cNvPr id="17" name="Group 39"/>
          <p:cNvGrpSpPr>
            <a:grpSpLocks/>
          </p:cNvGrpSpPr>
          <p:nvPr/>
        </p:nvGrpSpPr>
        <p:grpSpPr bwMode="auto">
          <a:xfrm>
            <a:off x="327025" y="3289300"/>
            <a:ext cx="2306638" cy="2306638"/>
            <a:chOff x="1514798" y="3439243"/>
            <a:chExt cx="2306472" cy="2306472"/>
          </a:xfrm>
        </p:grpSpPr>
        <p:sp>
          <p:nvSpPr>
            <p:cNvPr id="18" name="Oval 17"/>
            <p:cNvSpPr/>
            <p:nvPr/>
          </p:nvSpPr>
          <p:spPr>
            <a:xfrm>
              <a:off x="1514798" y="3439243"/>
              <a:ext cx="2306472" cy="2306472"/>
            </a:xfrm>
            <a:prstGeom prst="ellipse">
              <a:avLst/>
            </a:prstGeom>
            <a:solidFill>
              <a:schemeClr val="accent6">
                <a:lumMod val="75000"/>
              </a:schemeClr>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19" name="Rectangle 4"/>
            <p:cNvSpPr>
              <a:spLocks noChangeArrowheads="1"/>
            </p:cNvSpPr>
            <p:nvPr/>
          </p:nvSpPr>
          <p:spPr bwMode="auto">
            <a:xfrm>
              <a:off x="1569602" y="4002386"/>
              <a:ext cx="2197180" cy="763196"/>
            </a:xfrm>
            <a:prstGeom prst="rect">
              <a:avLst/>
            </a:prstGeom>
            <a:noFill/>
            <a:ln w="9525">
              <a:noFill/>
              <a:miter lim="800000"/>
              <a:headEnd/>
              <a:tailEnd/>
            </a:ln>
          </p:spPr>
          <p:txBody>
            <a:bodyPr/>
            <a:lstStyle/>
            <a:p>
              <a:pPr algn="ctr">
                <a:lnSpc>
                  <a:spcPct val="130000"/>
                </a:lnSpc>
              </a:pPr>
              <a:r>
                <a:rPr lang="en-GB" sz="2800" dirty="0">
                  <a:solidFill>
                    <a:schemeClr val="bg1"/>
                  </a:solidFill>
                  <a:latin typeface="Frutiger55Roman"/>
                </a:rPr>
                <a:t>£30 for 1 yr</a:t>
              </a:r>
            </a:p>
            <a:p>
              <a:pPr algn="ctr">
                <a:lnSpc>
                  <a:spcPct val="130000"/>
                </a:lnSpc>
              </a:pPr>
              <a:r>
                <a:rPr lang="en-GB" sz="2800" dirty="0">
                  <a:solidFill>
                    <a:schemeClr val="bg1"/>
                  </a:solidFill>
                  <a:latin typeface="Frutiger55Roman"/>
                </a:rPr>
                <a:t>£70 for 3 yrs</a:t>
              </a:r>
            </a:p>
            <a:p>
              <a:pPr algn="ctr">
                <a:lnSpc>
                  <a:spcPct val="130000"/>
                </a:lnSpc>
              </a:pPr>
              <a:endParaRPr lang="en-GB" sz="2800" dirty="0">
                <a:solidFill>
                  <a:schemeClr val="bg1"/>
                </a:solidFill>
                <a:latin typeface="Frutiger55Roman"/>
              </a:endParaRPr>
            </a:p>
          </p:txBody>
        </p:sp>
      </p:grpSp>
      <p:pic>
        <p:nvPicPr>
          <p:cNvPr id="20" name="Picture 23"/>
          <p:cNvPicPr>
            <a:picLocks noChangeAspect="1" noChangeArrowheads="1"/>
          </p:cNvPicPr>
          <p:nvPr/>
        </p:nvPicPr>
        <p:blipFill>
          <a:blip r:embed="rId5" cstate="print"/>
          <a:srcRect l="50163" t="36208" r="27663" b="35561"/>
          <a:stretch>
            <a:fillRect/>
          </a:stretch>
        </p:blipFill>
        <p:spPr bwMode="auto">
          <a:xfrm>
            <a:off x="4708525" y="2984500"/>
            <a:ext cx="4010025" cy="2870200"/>
          </a:xfrm>
          <a:prstGeom prst="rect">
            <a:avLst/>
          </a:prstGeom>
          <a:noFill/>
          <a:ln w="9525">
            <a:noFill/>
            <a:miter lim="800000"/>
            <a:headEnd/>
            <a:tailEnd/>
          </a:ln>
        </p:spPr>
      </p:pic>
      <p:sp>
        <p:nvSpPr>
          <p:cNvPr id="21" name="TextBox 4"/>
          <p:cNvSpPr txBox="1">
            <a:spLocks noChangeArrowheads="1"/>
          </p:cNvSpPr>
          <p:nvPr/>
        </p:nvSpPr>
        <p:spPr bwMode="auto">
          <a:xfrm>
            <a:off x="1271588" y="5948363"/>
            <a:ext cx="6107112" cy="646112"/>
          </a:xfrm>
          <a:prstGeom prst="rect">
            <a:avLst/>
          </a:prstGeom>
          <a:solidFill>
            <a:schemeClr val="bg1"/>
          </a:solidFill>
          <a:ln w="9525">
            <a:noFill/>
            <a:miter lim="800000"/>
            <a:headEnd/>
            <a:tailEnd/>
          </a:ln>
        </p:spPr>
        <p:txBody>
          <a:bodyPr wrap="none">
            <a:spAutoFit/>
          </a:bodyPr>
          <a:lstStyle/>
          <a:p>
            <a:r>
              <a:rPr lang="en-GB" sz="1800" b="1" dirty="0"/>
              <a:t>Studying in London? An 18+ Student Oyster card can </a:t>
            </a:r>
          </a:p>
          <a:p>
            <a:r>
              <a:rPr lang="en-GB" sz="1800" b="1" dirty="0"/>
              <a:t>save you 30% on Bus, Tram &amp; </a:t>
            </a:r>
            <a:r>
              <a:rPr lang="en-GB" sz="1800" b="1" dirty="0" err="1"/>
              <a:t>Travelcard</a:t>
            </a:r>
            <a:r>
              <a:rPr lang="en-GB" sz="1800" b="1" dirty="0"/>
              <a:t> prices</a:t>
            </a:r>
          </a:p>
        </p:txBody>
      </p:sp>
      <p:sp>
        <p:nvSpPr>
          <p:cNvPr id="22" name="Rectangle 21"/>
          <p:cNvSpPr/>
          <p:nvPr/>
        </p:nvSpPr>
        <p:spPr>
          <a:xfrm rot="342134">
            <a:off x="4932465" y="4560459"/>
            <a:ext cx="624114" cy="17954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Effect transition="in" filter="fade">
                                      <p:cBhvr>
                                        <p:cTn id="9" dur="1000"/>
                                        <p:tgtEl>
                                          <p:spTgt spid="17"/>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2" name="Picture 11" descr="image4.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1767114" y="356393"/>
            <a:ext cx="2823029" cy="938719"/>
          </a:xfrm>
          <a:prstGeom prst="rect">
            <a:avLst/>
          </a:prstGeom>
          <a:noFill/>
          <a:ln w="9525">
            <a:noFill/>
            <a:miter lim="800000"/>
            <a:headEnd/>
            <a:tailEnd/>
          </a:ln>
        </p:spPr>
        <p:txBody>
          <a:bodyPr wrap="square" lIns="0" tIns="0" rIns="0" bIns="0">
            <a:spAutoFit/>
          </a:bodyPr>
          <a:lstStyle/>
          <a:p>
            <a:pPr algn="ctr">
              <a:spcAft>
                <a:spcPts val="600"/>
              </a:spcAft>
            </a:pPr>
            <a:r>
              <a:rPr lang="en-US" sz="3200" dirty="0">
                <a:solidFill>
                  <a:srgbClr val="C30052"/>
                </a:solidFill>
                <a:cs typeface="Arial" pitchFamily="34" charset="0"/>
              </a:rPr>
              <a:t>HOW MUCH?</a:t>
            </a:r>
          </a:p>
          <a:p>
            <a:pPr algn="ctr">
              <a:spcAft>
                <a:spcPts val="600"/>
              </a:spcAft>
            </a:pPr>
            <a:r>
              <a:rPr lang="en-US" sz="2400" dirty="0">
                <a:cs typeface="Arial" pitchFamily="34" charset="0"/>
              </a:rPr>
              <a:t>ACCOMMODATION</a:t>
            </a:r>
          </a:p>
        </p:txBody>
      </p:sp>
      <p:grpSp>
        <p:nvGrpSpPr>
          <p:cNvPr id="16" name="Group 56"/>
          <p:cNvGrpSpPr>
            <a:grpSpLocks/>
          </p:cNvGrpSpPr>
          <p:nvPr/>
        </p:nvGrpSpPr>
        <p:grpSpPr bwMode="auto">
          <a:xfrm>
            <a:off x="181428" y="1654629"/>
            <a:ext cx="6837363" cy="968375"/>
            <a:chOff x="341194" y="2047164"/>
            <a:chExt cx="6837543" cy="968992"/>
          </a:xfrm>
        </p:grpSpPr>
        <p:sp>
          <p:nvSpPr>
            <p:cNvPr id="17" name="Rounded Rectangle 16"/>
            <p:cNvSpPr/>
            <p:nvPr/>
          </p:nvSpPr>
          <p:spPr bwMode="auto">
            <a:xfrm>
              <a:off x="701566" y="2053518"/>
              <a:ext cx="5972332" cy="962638"/>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2000">
                <a:solidFill>
                  <a:schemeClr val="tx1"/>
                </a:solidFill>
                <a:ea typeface="ＭＳ Ｐゴシック" pitchFamily="34" charset="-128"/>
              </a:endParaRPr>
            </a:p>
          </p:txBody>
        </p:sp>
        <p:sp>
          <p:nvSpPr>
            <p:cNvPr id="18" name="Rectangle 48"/>
            <p:cNvSpPr>
              <a:spLocks noChangeArrowheads="1"/>
            </p:cNvSpPr>
            <p:nvPr/>
          </p:nvSpPr>
          <p:spPr bwMode="auto">
            <a:xfrm>
              <a:off x="1309154" y="2050145"/>
              <a:ext cx="5869583" cy="954107"/>
            </a:xfrm>
            <a:prstGeom prst="rect">
              <a:avLst/>
            </a:prstGeom>
            <a:noFill/>
            <a:ln w="9525">
              <a:noFill/>
              <a:miter lim="800000"/>
              <a:headEnd/>
              <a:tailEnd/>
            </a:ln>
          </p:spPr>
          <p:txBody>
            <a:bodyPr>
              <a:spAutoFit/>
            </a:bodyPr>
            <a:lstStyle/>
            <a:p>
              <a:r>
                <a:rPr lang="en-GB" sz="2800" dirty="0"/>
                <a:t>What is the average weekly cost</a:t>
              </a:r>
            </a:p>
            <a:p>
              <a:r>
                <a:rPr lang="en-GB" sz="2800" dirty="0"/>
                <a:t>of student accommodation?</a:t>
              </a:r>
            </a:p>
          </p:txBody>
        </p:sp>
        <p:sp>
          <p:nvSpPr>
            <p:cNvPr id="19" name="Oval 18"/>
            <p:cNvSpPr/>
            <p:nvPr/>
          </p:nvSpPr>
          <p:spPr>
            <a:xfrm>
              <a:off x="341194" y="2047164"/>
              <a:ext cx="968400" cy="968992"/>
            </a:xfrm>
            <a:prstGeom prst="ellipse">
              <a:avLst/>
            </a:prstGeom>
            <a:solidFill>
              <a:srgbClr val="C30052"/>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400" b="1">
                  <a:solidFill>
                    <a:srgbClr val="FFFFFF"/>
                  </a:solidFill>
                  <a:ea typeface="ＭＳ Ｐゴシック" pitchFamily="34" charset="-128"/>
                </a:rPr>
                <a:t>?</a:t>
              </a:r>
            </a:p>
          </p:txBody>
        </p:sp>
      </p:grpSp>
      <p:grpSp>
        <p:nvGrpSpPr>
          <p:cNvPr id="23" name="Group 26"/>
          <p:cNvGrpSpPr>
            <a:grpSpLocks/>
          </p:cNvGrpSpPr>
          <p:nvPr/>
        </p:nvGrpSpPr>
        <p:grpSpPr bwMode="auto">
          <a:xfrm>
            <a:off x="1346200" y="3205163"/>
            <a:ext cx="3376613" cy="762000"/>
            <a:chOff x="-810123" y="4241722"/>
            <a:chExt cx="3378683" cy="762619"/>
          </a:xfrm>
        </p:grpSpPr>
        <p:sp>
          <p:nvSpPr>
            <p:cNvPr id="24" name="Rounded Rectangle 23"/>
            <p:cNvSpPr/>
            <p:nvPr/>
          </p:nvSpPr>
          <p:spPr>
            <a:xfrm>
              <a:off x="-810123" y="4321161"/>
              <a:ext cx="3378683" cy="487758"/>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5" name="Rectangle 4"/>
            <p:cNvSpPr>
              <a:spLocks noChangeArrowheads="1"/>
            </p:cNvSpPr>
            <p:nvPr/>
          </p:nvSpPr>
          <p:spPr bwMode="auto">
            <a:xfrm>
              <a:off x="243176" y="4241722"/>
              <a:ext cx="2325384" cy="762619"/>
            </a:xfrm>
            <a:prstGeom prst="rect">
              <a:avLst/>
            </a:prstGeom>
            <a:noFill/>
            <a:ln w="9525">
              <a:noFill/>
              <a:miter lim="800000"/>
              <a:headEnd/>
              <a:tailEnd/>
            </a:ln>
          </p:spPr>
          <p:txBody>
            <a:bodyPr/>
            <a:lstStyle/>
            <a:p>
              <a:pPr algn="ctr">
                <a:lnSpc>
                  <a:spcPct val="130000"/>
                </a:lnSpc>
              </a:pPr>
              <a:r>
                <a:rPr lang="en-GB" sz="2800" dirty="0">
                  <a:latin typeface="Frutiger55Roman"/>
                </a:rPr>
                <a:t>Lowest? </a:t>
              </a:r>
            </a:p>
            <a:p>
              <a:pPr algn="ctr">
                <a:lnSpc>
                  <a:spcPct val="130000"/>
                </a:lnSpc>
              </a:pPr>
              <a:endParaRPr lang="en-GB" sz="2800" dirty="0">
                <a:latin typeface="Frutiger55Roman"/>
              </a:endParaRPr>
            </a:p>
            <a:p>
              <a:pPr algn="ctr">
                <a:lnSpc>
                  <a:spcPct val="130000"/>
                </a:lnSpc>
              </a:pPr>
              <a:endParaRPr lang="en-GB" sz="2800" dirty="0">
                <a:latin typeface="Frutiger55Roman"/>
              </a:endParaRPr>
            </a:p>
          </p:txBody>
        </p:sp>
      </p:grpSp>
      <p:grpSp>
        <p:nvGrpSpPr>
          <p:cNvPr id="27" name="Group 26"/>
          <p:cNvGrpSpPr>
            <a:grpSpLocks/>
          </p:cNvGrpSpPr>
          <p:nvPr/>
        </p:nvGrpSpPr>
        <p:grpSpPr bwMode="auto">
          <a:xfrm>
            <a:off x="1347788" y="3795713"/>
            <a:ext cx="3376612" cy="762000"/>
            <a:chOff x="-810123" y="4241722"/>
            <a:chExt cx="3378683" cy="762619"/>
          </a:xfrm>
        </p:grpSpPr>
        <p:sp>
          <p:nvSpPr>
            <p:cNvPr id="28" name="Rounded Rectangle 27"/>
            <p:cNvSpPr/>
            <p:nvPr/>
          </p:nvSpPr>
          <p:spPr>
            <a:xfrm>
              <a:off x="-810123" y="4321161"/>
              <a:ext cx="3378683" cy="487758"/>
            </a:xfrm>
            <a:prstGeom prst="roundRect">
              <a:avLst/>
            </a:prstGeom>
            <a:solidFill>
              <a:schemeClr val="bg1"/>
            </a:solidFill>
            <a:ln w="28575">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29" name="Rectangle 4"/>
            <p:cNvSpPr>
              <a:spLocks noChangeArrowheads="1"/>
            </p:cNvSpPr>
            <p:nvPr/>
          </p:nvSpPr>
          <p:spPr bwMode="auto">
            <a:xfrm>
              <a:off x="243176" y="4241722"/>
              <a:ext cx="2325384" cy="762619"/>
            </a:xfrm>
            <a:prstGeom prst="rect">
              <a:avLst/>
            </a:prstGeom>
            <a:noFill/>
            <a:ln w="9525">
              <a:noFill/>
              <a:miter lim="800000"/>
              <a:headEnd/>
              <a:tailEnd/>
            </a:ln>
          </p:spPr>
          <p:txBody>
            <a:bodyPr/>
            <a:lstStyle/>
            <a:p>
              <a:pPr algn="ctr">
                <a:lnSpc>
                  <a:spcPct val="130000"/>
                </a:lnSpc>
              </a:pPr>
              <a:r>
                <a:rPr lang="en-GB" sz="2800" dirty="0" smtClean="0">
                  <a:latin typeface="Frutiger55Roman"/>
                </a:rPr>
                <a:t>£114pw </a:t>
              </a:r>
              <a:endParaRPr lang="en-GB" sz="2800" dirty="0">
                <a:latin typeface="Frutiger55Roman"/>
              </a:endParaRPr>
            </a:p>
            <a:p>
              <a:pPr algn="ctr">
                <a:lnSpc>
                  <a:spcPct val="130000"/>
                </a:lnSpc>
              </a:pPr>
              <a:endParaRPr lang="en-GB" sz="2800" dirty="0">
                <a:latin typeface="Frutiger55Roman"/>
              </a:endParaRPr>
            </a:p>
            <a:p>
              <a:pPr algn="ctr">
                <a:lnSpc>
                  <a:spcPct val="130000"/>
                </a:lnSpc>
              </a:pPr>
              <a:endParaRPr lang="en-GB" sz="2800" dirty="0">
                <a:latin typeface="Frutiger55Roman"/>
              </a:endParaRPr>
            </a:p>
          </p:txBody>
        </p:sp>
      </p:grpSp>
      <p:grpSp>
        <p:nvGrpSpPr>
          <p:cNvPr id="30" name="Group 26"/>
          <p:cNvGrpSpPr>
            <a:grpSpLocks/>
          </p:cNvGrpSpPr>
          <p:nvPr/>
        </p:nvGrpSpPr>
        <p:grpSpPr bwMode="auto">
          <a:xfrm>
            <a:off x="1347788" y="4408488"/>
            <a:ext cx="3376612" cy="762000"/>
            <a:chOff x="-810123" y="4241722"/>
            <a:chExt cx="3378683" cy="762619"/>
          </a:xfrm>
        </p:grpSpPr>
        <p:sp>
          <p:nvSpPr>
            <p:cNvPr id="31" name="Rounded Rectangle 30"/>
            <p:cNvSpPr/>
            <p:nvPr/>
          </p:nvSpPr>
          <p:spPr>
            <a:xfrm>
              <a:off x="-810123" y="4321161"/>
              <a:ext cx="3378683" cy="487758"/>
            </a:xfrm>
            <a:prstGeom prst="roundRect">
              <a:avLst/>
            </a:prstGeom>
            <a:solidFill>
              <a:schemeClr val="bg1"/>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32" name="Rectangle 4"/>
            <p:cNvSpPr>
              <a:spLocks noChangeArrowheads="1"/>
            </p:cNvSpPr>
            <p:nvPr/>
          </p:nvSpPr>
          <p:spPr bwMode="auto">
            <a:xfrm>
              <a:off x="243176" y="4241722"/>
              <a:ext cx="2325384" cy="762619"/>
            </a:xfrm>
            <a:prstGeom prst="rect">
              <a:avLst/>
            </a:prstGeom>
            <a:noFill/>
            <a:ln w="9525">
              <a:noFill/>
              <a:miter lim="800000"/>
              <a:headEnd/>
              <a:tailEnd/>
            </a:ln>
          </p:spPr>
          <p:txBody>
            <a:bodyPr/>
            <a:lstStyle/>
            <a:p>
              <a:pPr algn="ctr">
                <a:lnSpc>
                  <a:spcPct val="130000"/>
                </a:lnSpc>
              </a:pPr>
              <a:r>
                <a:rPr lang="en-GB" sz="2800" dirty="0">
                  <a:latin typeface="Frutiger55Roman"/>
                </a:rPr>
                <a:t>Highest? </a:t>
              </a:r>
            </a:p>
            <a:p>
              <a:pPr algn="ctr">
                <a:lnSpc>
                  <a:spcPct val="130000"/>
                </a:lnSpc>
              </a:pPr>
              <a:endParaRPr lang="en-GB" sz="2800" dirty="0">
                <a:latin typeface="Frutiger55Roman"/>
              </a:endParaRPr>
            </a:p>
            <a:p>
              <a:pPr algn="ctr">
                <a:lnSpc>
                  <a:spcPct val="130000"/>
                </a:lnSpc>
              </a:pPr>
              <a:endParaRPr lang="en-GB" sz="2800" dirty="0">
                <a:latin typeface="Frutiger55Roman"/>
              </a:endParaRPr>
            </a:p>
          </p:txBody>
        </p:sp>
      </p:grpSp>
      <p:grpSp>
        <p:nvGrpSpPr>
          <p:cNvPr id="33" name="Group 26"/>
          <p:cNvGrpSpPr>
            <a:grpSpLocks/>
          </p:cNvGrpSpPr>
          <p:nvPr/>
        </p:nvGrpSpPr>
        <p:grpSpPr bwMode="auto">
          <a:xfrm>
            <a:off x="1347788" y="5022850"/>
            <a:ext cx="3376612" cy="762000"/>
            <a:chOff x="-810123" y="4241722"/>
            <a:chExt cx="3378683" cy="762619"/>
          </a:xfrm>
        </p:grpSpPr>
        <p:sp>
          <p:nvSpPr>
            <p:cNvPr id="34" name="Rounded Rectangle 33"/>
            <p:cNvSpPr/>
            <p:nvPr/>
          </p:nvSpPr>
          <p:spPr>
            <a:xfrm>
              <a:off x="-810123" y="4321161"/>
              <a:ext cx="3378683" cy="487759"/>
            </a:xfrm>
            <a:prstGeom prst="roundRect">
              <a:avLst/>
            </a:prstGeom>
            <a:solidFill>
              <a:schemeClr val="bg1"/>
            </a:solidFill>
            <a:ln w="28575">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35" name="Rectangle 4"/>
            <p:cNvSpPr>
              <a:spLocks noChangeArrowheads="1"/>
            </p:cNvSpPr>
            <p:nvPr/>
          </p:nvSpPr>
          <p:spPr bwMode="auto">
            <a:xfrm>
              <a:off x="243176" y="4241722"/>
              <a:ext cx="2325384" cy="762619"/>
            </a:xfrm>
            <a:prstGeom prst="rect">
              <a:avLst/>
            </a:prstGeom>
            <a:noFill/>
            <a:ln w="9525">
              <a:noFill/>
              <a:miter lim="800000"/>
              <a:headEnd/>
              <a:tailEnd/>
            </a:ln>
          </p:spPr>
          <p:txBody>
            <a:bodyPr/>
            <a:lstStyle/>
            <a:p>
              <a:pPr algn="ctr">
                <a:lnSpc>
                  <a:spcPct val="130000"/>
                </a:lnSpc>
              </a:pPr>
              <a:r>
                <a:rPr lang="en-GB" sz="2800" dirty="0" smtClean="0">
                  <a:latin typeface="Frutiger55Roman"/>
                </a:rPr>
                <a:t>£431pw </a:t>
              </a:r>
              <a:endParaRPr lang="en-GB" sz="2800" dirty="0">
                <a:latin typeface="Frutiger55Roman"/>
              </a:endParaRPr>
            </a:p>
            <a:p>
              <a:pPr algn="ctr">
                <a:lnSpc>
                  <a:spcPct val="130000"/>
                </a:lnSpc>
              </a:pPr>
              <a:endParaRPr lang="en-GB" sz="2800" dirty="0">
                <a:latin typeface="Frutiger55Roman"/>
              </a:endParaRPr>
            </a:p>
            <a:p>
              <a:pPr algn="ctr">
                <a:lnSpc>
                  <a:spcPct val="130000"/>
                </a:lnSpc>
              </a:pPr>
              <a:endParaRPr lang="en-GB" sz="2800" dirty="0">
                <a:latin typeface="Frutiger55Roman"/>
              </a:endParaRPr>
            </a:p>
          </p:txBody>
        </p:sp>
      </p:grpSp>
      <p:grpSp>
        <p:nvGrpSpPr>
          <p:cNvPr id="36" name="Group 60"/>
          <p:cNvGrpSpPr>
            <a:grpSpLocks/>
          </p:cNvGrpSpPr>
          <p:nvPr/>
        </p:nvGrpSpPr>
        <p:grpSpPr bwMode="auto">
          <a:xfrm>
            <a:off x="327025" y="3289300"/>
            <a:ext cx="2306638" cy="2306638"/>
            <a:chOff x="1514798" y="3439243"/>
            <a:chExt cx="2306472" cy="2306472"/>
          </a:xfrm>
        </p:grpSpPr>
        <p:sp>
          <p:nvSpPr>
            <p:cNvPr id="37" name="Oval 36"/>
            <p:cNvSpPr/>
            <p:nvPr/>
          </p:nvSpPr>
          <p:spPr>
            <a:xfrm>
              <a:off x="1514798" y="3439243"/>
              <a:ext cx="2306472" cy="2306472"/>
            </a:xfrm>
            <a:prstGeom prst="ellipse">
              <a:avLst/>
            </a:prstGeom>
            <a:solidFill>
              <a:schemeClr val="accent6">
                <a:lumMod val="75000"/>
              </a:schemeClr>
            </a:solidFill>
            <a:ln>
              <a:solidFill>
                <a:srgbClr val="C300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a typeface="ＭＳ Ｐゴシック" pitchFamily="34" charset="-128"/>
              </a:endParaRPr>
            </a:p>
          </p:txBody>
        </p:sp>
        <p:sp>
          <p:nvSpPr>
            <p:cNvPr id="38" name="Rectangle 4"/>
            <p:cNvSpPr>
              <a:spLocks noChangeArrowheads="1"/>
            </p:cNvSpPr>
            <p:nvPr/>
          </p:nvSpPr>
          <p:spPr bwMode="auto">
            <a:xfrm>
              <a:off x="1569602" y="4002386"/>
              <a:ext cx="2197180" cy="763196"/>
            </a:xfrm>
            <a:prstGeom prst="rect">
              <a:avLst/>
            </a:prstGeom>
            <a:noFill/>
            <a:ln w="9525">
              <a:noFill/>
              <a:miter lim="800000"/>
              <a:headEnd/>
              <a:tailEnd/>
            </a:ln>
          </p:spPr>
          <p:txBody>
            <a:bodyPr/>
            <a:lstStyle/>
            <a:p>
              <a:pPr algn="ctr">
                <a:lnSpc>
                  <a:spcPct val="130000"/>
                </a:lnSpc>
              </a:pPr>
              <a:r>
                <a:rPr lang="en-GB" sz="2800" dirty="0">
                  <a:solidFill>
                    <a:schemeClr val="bg1"/>
                  </a:solidFill>
                  <a:latin typeface="Frutiger55Roman"/>
                </a:rPr>
                <a:t>£</a:t>
              </a:r>
              <a:r>
                <a:rPr lang="en-GB" sz="2800" dirty="0" smtClean="0">
                  <a:solidFill>
                    <a:schemeClr val="bg1"/>
                  </a:solidFill>
                  <a:latin typeface="Frutiger55Roman"/>
                </a:rPr>
                <a:t>123.96</a:t>
              </a:r>
              <a:endParaRPr lang="en-GB" sz="2800" dirty="0">
                <a:solidFill>
                  <a:schemeClr val="bg1"/>
                </a:solidFill>
                <a:latin typeface="Frutiger55Roman"/>
              </a:endParaRPr>
            </a:p>
            <a:p>
              <a:pPr algn="ctr">
                <a:lnSpc>
                  <a:spcPct val="130000"/>
                </a:lnSpc>
              </a:pPr>
              <a:r>
                <a:rPr lang="en-GB" sz="2800" dirty="0">
                  <a:solidFill>
                    <a:schemeClr val="bg1"/>
                  </a:solidFill>
                  <a:latin typeface="Frutiger55Roman"/>
                </a:rPr>
                <a:t>per week*</a:t>
              </a:r>
            </a:p>
            <a:p>
              <a:pPr algn="ctr">
                <a:lnSpc>
                  <a:spcPct val="130000"/>
                </a:lnSpc>
              </a:pPr>
              <a:endParaRPr lang="en-GB" sz="2800" dirty="0">
                <a:solidFill>
                  <a:schemeClr val="bg1"/>
                </a:solidFill>
                <a:latin typeface="Frutiger55Roman"/>
              </a:endParaRPr>
            </a:p>
          </p:txBody>
        </p:sp>
      </p:grpSp>
      <p:pic>
        <p:nvPicPr>
          <p:cNvPr id="39" name="Picture 2" descr="http://www.tubehotels.com/photo/hotel/826/2250.jpg"/>
          <p:cNvPicPr>
            <a:picLocks noChangeAspect="1" noChangeArrowheads="1"/>
          </p:cNvPicPr>
          <p:nvPr/>
        </p:nvPicPr>
        <p:blipFill>
          <a:blip r:embed="rId5" cstate="print"/>
          <a:srcRect/>
          <a:stretch>
            <a:fillRect/>
          </a:stretch>
        </p:blipFill>
        <p:spPr bwMode="auto">
          <a:xfrm rot="21276666">
            <a:off x="5054600" y="2946400"/>
            <a:ext cx="3686175" cy="2744788"/>
          </a:xfrm>
          <a:prstGeom prst="rect">
            <a:avLst/>
          </a:prstGeom>
          <a:noFill/>
          <a:ln w="9525">
            <a:noFill/>
            <a:miter lim="800000"/>
            <a:headEnd/>
            <a:tailEnd/>
          </a:ln>
        </p:spPr>
      </p:pic>
      <p:sp>
        <p:nvSpPr>
          <p:cNvPr id="42" name="TextBox 4"/>
          <p:cNvSpPr txBox="1">
            <a:spLocks noChangeArrowheads="1"/>
          </p:cNvSpPr>
          <p:nvPr/>
        </p:nvSpPr>
        <p:spPr bwMode="auto">
          <a:xfrm>
            <a:off x="1239838" y="5945188"/>
            <a:ext cx="6223242" cy="646331"/>
          </a:xfrm>
          <a:prstGeom prst="rect">
            <a:avLst/>
          </a:prstGeom>
          <a:solidFill>
            <a:schemeClr val="bg1"/>
          </a:solidFill>
          <a:ln w="9525">
            <a:noFill/>
            <a:miter lim="800000"/>
            <a:headEnd/>
            <a:tailEnd/>
          </a:ln>
        </p:spPr>
        <p:txBody>
          <a:bodyPr wrap="none">
            <a:spAutoFit/>
          </a:bodyPr>
          <a:lstStyle/>
          <a:p>
            <a:r>
              <a:rPr lang="en-GB" sz="1800" b="1" dirty="0"/>
              <a:t>*Approximate figures from </a:t>
            </a:r>
            <a:r>
              <a:rPr lang="en-GB" sz="1800" b="1" dirty="0" smtClean="0"/>
              <a:t>Go Compare, </a:t>
            </a:r>
            <a:r>
              <a:rPr lang="en-GB" sz="1800" b="1" dirty="0"/>
              <a:t>based </a:t>
            </a:r>
          </a:p>
          <a:p>
            <a:r>
              <a:rPr lang="en-GB" sz="1800" b="1" dirty="0"/>
              <a:t>on university owned </a:t>
            </a:r>
            <a:r>
              <a:rPr lang="en-GB" sz="1800" b="1" dirty="0" smtClean="0"/>
              <a:t>accommodation &amp; 30 week academic year</a:t>
            </a:r>
            <a:endParaRPr lang="en-US" sz="1800" b="1"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1000" fill="hold"/>
                                        <p:tgtEl>
                                          <p:spTgt spid="36"/>
                                        </p:tgtEl>
                                        <p:attrNameLst>
                                          <p:attrName>ppt_w</p:attrName>
                                        </p:attrNameLst>
                                      </p:cBhvr>
                                      <p:tavLst>
                                        <p:tav tm="0">
                                          <p:val>
                                            <p:fltVal val="0"/>
                                          </p:val>
                                        </p:tav>
                                        <p:tav tm="100000">
                                          <p:val>
                                            <p:strVal val="#ppt_w"/>
                                          </p:val>
                                        </p:tav>
                                      </p:tavLst>
                                    </p:anim>
                                    <p:anim calcmode="lin" valueType="num">
                                      <p:cBhvr>
                                        <p:cTn id="28" dur="1000" fill="hold"/>
                                        <p:tgtEl>
                                          <p:spTgt spid="36"/>
                                        </p:tgtEl>
                                        <p:attrNameLst>
                                          <p:attrName>ppt_h</p:attrName>
                                        </p:attrNameLst>
                                      </p:cBhvr>
                                      <p:tavLst>
                                        <p:tav tm="0">
                                          <p:val>
                                            <p:fltVal val="0"/>
                                          </p:val>
                                        </p:tav>
                                        <p:tav tm="100000">
                                          <p:val>
                                            <p:strVal val="#ppt_h"/>
                                          </p:val>
                                        </p:tav>
                                      </p:tavLst>
                                    </p:anim>
                                    <p:animEffect transition="in" filter="fade">
                                      <p:cBhvr>
                                        <p:cTn id="29"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 name="Picture 10" descr="image19.jpg"/>
          <p:cNvPicPr>
            <a:picLocks noChangeAspect="1"/>
          </p:cNvPicPr>
          <p:nvPr/>
        </p:nvPicPr>
        <p:blipFill>
          <a:blip r:embed="rId3"/>
          <a:stretch>
            <a:fillRect/>
          </a:stretch>
        </p:blipFill>
        <p:spPr>
          <a:xfrm>
            <a:off x="0" y="928687"/>
            <a:ext cx="9144000" cy="5929313"/>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431044" y="358450"/>
            <a:ext cx="5754688" cy="814388"/>
          </a:xfrm>
          <a:prstGeom prst="rect">
            <a:avLst/>
          </a:prstGeom>
          <a:noFill/>
          <a:ln w="9525">
            <a:noFill/>
            <a:miter lim="800000"/>
            <a:headEnd/>
            <a:tailEnd/>
          </a:ln>
        </p:spPr>
        <p:txBody>
          <a:bodyPr lIns="0" tIns="0" rIns="0" bIns="0">
            <a:spAutoFit/>
          </a:bodyPr>
          <a:lstStyle/>
          <a:p>
            <a:pPr>
              <a:spcAft>
                <a:spcPts val="600"/>
              </a:spcAft>
            </a:pPr>
            <a:r>
              <a:rPr lang="en-US" sz="2800" dirty="0">
                <a:solidFill>
                  <a:srgbClr val="DD4814"/>
                </a:solidFill>
                <a:cs typeface="Arial" pitchFamily="34" charset="0"/>
              </a:rPr>
              <a:t>SOCIAL MEDIA</a:t>
            </a:r>
          </a:p>
          <a:p>
            <a:pPr>
              <a:spcAft>
                <a:spcPts val="600"/>
              </a:spcAft>
            </a:pPr>
            <a:r>
              <a:rPr lang="en-US" sz="2000" dirty="0">
                <a:cs typeface="Arial" pitchFamily="34" charset="0"/>
              </a:rPr>
              <a:t>FOLLOW SFE FOR THE LATEST NEWS</a:t>
            </a:r>
          </a:p>
        </p:txBody>
      </p:sp>
      <p:sp>
        <p:nvSpPr>
          <p:cNvPr id="16" name="Rectangle 2"/>
          <p:cNvSpPr>
            <a:spLocks noChangeArrowheads="1"/>
          </p:cNvSpPr>
          <p:nvPr/>
        </p:nvSpPr>
        <p:spPr bwMode="auto">
          <a:xfrm>
            <a:off x="276225" y="1812925"/>
            <a:ext cx="5253038" cy="461962"/>
          </a:xfrm>
          <a:prstGeom prst="rect">
            <a:avLst/>
          </a:prstGeom>
          <a:solidFill>
            <a:schemeClr val="tx1"/>
          </a:solidFill>
          <a:ln w="9525">
            <a:noFill/>
            <a:miter lim="800000"/>
            <a:headEnd/>
            <a:tailEnd/>
          </a:ln>
        </p:spPr>
        <p:txBody>
          <a:bodyPr>
            <a:spAutoFit/>
          </a:bodyPr>
          <a:lstStyle/>
          <a:p>
            <a:pPr algn="ctr">
              <a:spcBef>
                <a:spcPct val="50000"/>
              </a:spcBef>
            </a:pPr>
            <a:r>
              <a:rPr lang="en-GB" dirty="0">
                <a:solidFill>
                  <a:schemeClr val="bg1"/>
                </a:solidFill>
              </a:rPr>
              <a:t>www.facebook.com/SFEngland</a:t>
            </a:r>
          </a:p>
        </p:txBody>
      </p:sp>
      <p:pic>
        <p:nvPicPr>
          <p:cNvPr id="17" name="Picture 8"/>
          <p:cNvPicPr>
            <a:picLocks noChangeAspect="1" noChangeArrowheads="1"/>
          </p:cNvPicPr>
          <p:nvPr/>
        </p:nvPicPr>
        <p:blipFill>
          <a:blip r:embed="rId5" cstate="print"/>
          <a:srcRect l="18266" t="1025" r="19547" b="24907"/>
          <a:stretch>
            <a:fillRect/>
          </a:stretch>
        </p:blipFill>
        <p:spPr bwMode="auto">
          <a:xfrm>
            <a:off x="276225" y="2274887"/>
            <a:ext cx="5192713" cy="3467100"/>
          </a:xfrm>
          <a:prstGeom prst="rect">
            <a:avLst/>
          </a:prstGeom>
          <a:noFill/>
          <a:ln w="28575">
            <a:solidFill>
              <a:schemeClr val="tx1"/>
            </a:solidFill>
            <a:miter lim="800000"/>
            <a:headEnd/>
            <a:tailEnd/>
          </a:ln>
        </p:spPr>
      </p:pic>
      <p:pic>
        <p:nvPicPr>
          <p:cNvPr id="18" name="Picture 9"/>
          <p:cNvPicPr>
            <a:picLocks noChangeAspect="1" noChangeArrowheads="1"/>
          </p:cNvPicPr>
          <p:nvPr/>
        </p:nvPicPr>
        <p:blipFill>
          <a:blip r:embed="rId6" cstate="print"/>
          <a:srcRect r="20029"/>
          <a:stretch>
            <a:fillRect/>
          </a:stretch>
        </p:blipFill>
        <p:spPr bwMode="auto">
          <a:xfrm>
            <a:off x="3676650" y="2874963"/>
            <a:ext cx="5191125" cy="3651250"/>
          </a:xfrm>
          <a:prstGeom prst="rect">
            <a:avLst/>
          </a:prstGeom>
          <a:noFill/>
          <a:ln w="28575">
            <a:solidFill>
              <a:schemeClr val="tx1"/>
            </a:solidFill>
            <a:miter lim="800000"/>
            <a:headEnd/>
            <a:tailEnd/>
          </a:ln>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21.jpg"/>
          <p:cNvPicPr>
            <a:picLocks noChangeAspect="1"/>
          </p:cNvPicPr>
          <p:nvPr/>
        </p:nvPicPr>
        <p:blipFill>
          <a:blip r:embed="rId3"/>
          <a:stretch>
            <a:fillRect/>
          </a:stretch>
        </p:blipFill>
        <p:spPr>
          <a:xfrm>
            <a:off x="0" y="764381"/>
            <a:ext cx="9144000" cy="6093619"/>
          </a:xfrm>
          <a:prstGeom prst="rect">
            <a:avLst/>
          </a:prstGeom>
        </p:spPr>
      </p:pic>
      <p:sp>
        <p:nvSpPr>
          <p:cNvPr id="10" name="Rectangle 9"/>
          <p:cNvSpPr/>
          <p:nvPr/>
        </p:nvSpPr>
        <p:spPr>
          <a:xfrm>
            <a:off x="0" y="0"/>
            <a:ext cx="9144000" cy="1460226"/>
          </a:xfrm>
          <a:prstGeom prst="rect">
            <a:avLst/>
          </a:prstGeom>
          <a:solidFill>
            <a:schemeClr val="bg1"/>
          </a:solidFill>
          <a:ln>
            <a:noFill/>
          </a:ln>
          <a:effectLst/>
          <a:scene3d>
            <a:camera prst="orthographicFront"/>
            <a:lightRig rig="threePt" dir="t"/>
          </a:scene3d>
          <a:sp3d contourW="12700">
            <a:contourClr>
              <a:schemeClr val="bg1"/>
            </a:contourClr>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Uni_Bed_logo.jpg"/>
          <p:cNvPicPr>
            <a:picLocks noChangeAspect="1"/>
          </p:cNvPicPr>
          <p:nvPr/>
        </p:nvPicPr>
        <p:blipFill>
          <a:blip r:embed="rId4"/>
          <a:stretch>
            <a:fillRect/>
          </a:stretch>
        </p:blipFill>
        <p:spPr>
          <a:xfrm>
            <a:off x="6019800" y="133335"/>
            <a:ext cx="2668704" cy="1039503"/>
          </a:xfrm>
          <a:prstGeom prst="rect">
            <a:avLst/>
          </a:prstGeom>
        </p:spPr>
      </p:pic>
      <p:cxnSp>
        <p:nvCxnSpPr>
          <p:cNvPr id="9" name="Straight Connector 8"/>
          <p:cNvCxnSpPr/>
          <p:nvPr/>
        </p:nvCxnSpPr>
        <p:spPr>
          <a:xfrm>
            <a:off x="0" y="1460226"/>
            <a:ext cx="914400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5" name="TextBox 14"/>
          <p:cNvSpPr txBox="1">
            <a:spLocks noChangeArrowheads="1"/>
          </p:cNvSpPr>
          <p:nvPr/>
        </p:nvSpPr>
        <p:spPr bwMode="auto">
          <a:xfrm>
            <a:off x="265112" y="357187"/>
            <a:ext cx="5754688" cy="814388"/>
          </a:xfrm>
          <a:prstGeom prst="rect">
            <a:avLst/>
          </a:prstGeom>
          <a:noFill/>
          <a:ln w="9525">
            <a:noFill/>
            <a:miter lim="800000"/>
            <a:headEnd/>
            <a:tailEnd/>
          </a:ln>
        </p:spPr>
        <p:txBody>
          <a:bodyPr lIns="0" tIns="0" rIns="0" bIns="0">
            <a:spAutoFit/>
          </a:bodyPr>
          <a:lstStyle/>
          <a:p>
            <a:pPr>
              <a:spcAft>
                <a:spcPts val="600"/>
              </a:spcAft>
            </a:pPr>
            <a:r>
              <a:rPr lang="en-US" sz="2800" dirty="0">
                <a:solidFill>
                  <a:srgbClr val="5B1F69"/>
                </a:solidFill>
                <a:cs typeface="Arial" pitchFamily="34" charset="0"/>
              </a:rPr>
              <a:t>MANAGING YOUR MONEY</a:t>
            </a:r>
          </a:p>
          <a:p>
            <a:pPr>
              <a:spcAft>
                <a:spcPts val="600"/>
              </a:spcAft>
            </a:pPr>
            <a:r>
              <a:rPr lang="en-US" sz="2000" dirty="0">
                <a:cs typeface="Arial" pitchFamily="34" charset="0"/>
              </a:rPr>
              <a:t>HINTS &amp; TIPS TO CONSIDER</a:t>
            </a:r>
          </a:p>
        </p:txBody>
      </p:sp>
      <p:sp>
        <p:nvSpPr>
          <p:cNvPr id="16" name="Rectangle 3"/>
          <p:cNvSpPr txBox="1">
            <a:spLocks noChangeArrowheads="1"/>
          </p:cNvSpPr>
          <p:nvPr/>
        </p:nvSpPr>
        <p:spPr bwMode="auto">
          <a:xfrm>
            <a:off x="163513" y="2046514"/>
            <a:ext cx="8775700" cy="4081462"/>
          </a:xfrm>
          <a:prstGeom prst="rect">
            <a:avLst/>
          </a:prstGeom>
          <a:solidFill>
            <a:schemeClr val="bg1"/>
          </a:solidFill>
          <a:ln w="9525">
            <a:noFill/>
            <a:miter lim="800000"/>
            <a:headEnd/>
            <a:tailEnd/>
          </a:ln>
        </p:spPr>
        <p:txBody>
          <a:bodyPr/>
          <a:lstStyle/>
          <a:p>
            <a:pPr marL="431800" indent="-358775" eaLnBrk="0" hangingPunct="0"/>
            <a:r>
              <a:rPr lang="en-GB" sz="2000" dirty="0">
                <a:latin typeface="HelveticaNeueLT Std" charset="0"/>
                <a:cs typeface="Arial" pitchFamily="34" charset="0"/>
              </a:rPr>
              <a:t>Before starting in higher education, think about the costs you are likely</a:t>
            </a:r>
          </a:p>
          <a:p>
            <a:pPr marL="431800" indent="-358775" eaLnBrk="0" hangingPunct="0"/>
            <a:r>
              <a:rPr lang="en-GB" sz="2000" dirty="0">
                <a:latin typeface="HelveticaNeueLT Std" charset="0"/>
                <a:cs typeface="Arial" pitchFamily="34" charset="0"/>
              </a:rPr>
              <a:t>to face and how to manage your money:</a:t>
            </a:r>
            <a:r>
              <a:rPr lang="en-GB" sz="2000" dirty="0">
                <a:latin typeface="HelveticaNeueLT Std" charset="0"/>
              </a:rPr>
              <a:t> </a:t>
            </a:r>
          </a:p>
          <a:p>
            <a:pPr marL="431800" indent="-358775" eaLnBrk="0" hangingPunct="0">
              <a:buFontTx/>
              <a:buChar char="•"/>
            </a:pPr>
            <a:endParaRPr lang="en-GB" sz="2000" dirty="0">
              <a:latin typeface="HelveticaNeueLT Std" charset="0"/>
            </a:endParaRPr>
          </a:p>
          <a:p>
            <a:pPr marL="431800" indent="-358775" eaLnBrk="0" hangingPunct="0">
              <a:buFontTx/>
              <a:buChar char="•"/>
            </a:pPr>
            <a:r>
              <a:rPr lang="en-GB" sz="2000" dirty="0">
                <a:latin typeface="HelveticaNeueLT Std" charset="0"/>
              </a:rPr>
              <a:t>Plan a budget – and (try to) stick to it!</a:t>
            </a:r>
            <a:endParaRPr lang="en-US" sz="2000" dirty="0">
              <a:latin typeface="HelveticaNeueLT Std" charset="0"/>
            </a:endParaRPr>
          </a:p>
          <a:p>
            <a:pPr marL="431800" indent="-358775" eaLnBrk="0" hangingPunct="0">
              <a:buFontTx/>
              <a:buChar char="•"/>
            </a:pPr>
            <a:endParaRPr lang="en-US" sz="2000" dirty="0">
              <a:latin typeface="HelveticaNeueLT Std" charset="0"/>
            </a:endParaRPr>
          </a:p>
          <a:p>
            <a:pPr marL="431800" indent="-358775" eaLnBrk="0" hangingPunct="0">
              <a:buFontTx/>
              <a:buChar char="•"/>
            </a:pPr>
            <a:r>
              <a:rPr lang="en-US" sz="2000" dirty="0">
                <a:latin typeface="HelveticaNeueLT Std" charset="0"/>
              </a:rPr>
              <a:t>Ask questions and get  any advice you need</a:t>
            </a:r>
          </a:p>
          <a:p>
            <a:pPr marL="431800" indent="-358775" eaLnBrk="0" hangingPunct="0">
              <a:buFontTx/>
              <a:buChar char="•"/>
            </a:pPr>
            <a:endParaRPr lang="en-US" sz="2000" dirty="0">
              <a:latin typeface="HelveticaNeueLT Std" charset="0"/>
            </a:endParaRPr>
          </a:p>
          <a:p>
            <a:pPr marL="431800" indent="-358775" eaLnBrk="0" hangingPunct="0">
              <a:buFontTx/>
              <a:buChar char="•"/>
            </a:pPr>
            <a:r>
              <a:rPr lang="en-US" sz="2000" dirty="0">
                <a:latin typeface="HelveticaNeueLT Std" charset="0"/>
              </a:rPr>
              <a:t>Check out student bank accounts and NUS Extra cards</a:t>
            </a:r>
          </a:p>
          <a:p>
            <a:pPr marL="431800" indent="-358775" eaLnBrk="0" hangingPunct="0">
              <a:buFontTx/>
              <a:buChar char="•"/>
            </a:pPr>
            <a:endParaRPr lang="en-US" sz="2000" dirty="0">
              <a:latin typeface="HelveticaNeueLT Std" charset="0"/>
            </a:endParaRPr>
          </a:p>
          <a:p>
            <a:pPr marL="431800" indent="-358775" eaLnBrk="0" hangingPunct="0">
              <a:buFontTx/>
              <a:buChar char="•"/>
            </a:pPr>
            <a:r>
              <a:rPr lang="en-US" sz="2000" dirty="0">
                <a:latin typeface="HelveticaNeueLT Std" charset="0"/>
              </a:rPr>
              <a:t>Try to avoid taking credit cards, store cards or pay day loans!!</a:t>
            </a:r>
          </a:p>
          <a:p>
            <a:pPr marL="431800" indent="-358775" eaLnBrk="0" hangingPunct="0">
              <a:buFontTx/>
              <a:buChar char="•"/>
            </a:pPr>
            <a:endParaRPr lang="en-GB" sz="2000" dirty="0">
              <a:latin typeface="HelveticaNeueLT Std" charset="0"/>
            </a:endParaRPr>
          </a:p>
          <a:p>
            <a:pPr marL="431800" indent="-358775" eaLnBrk="0" hangingPunct="0">
              <a:buFontTx/>
              <a:buChar char="•"/>
            </a:pPr>
            <a:r>
              <a:rPr lang="en-US" sz="2000" dirty="0">
                <a:latin typeface="HelveticaNeueLT Std" charset="0"/>
              </a:rPr>
              <a:t>If you need financial support and advice once you are at university </a:t>
            </a:r>
          </a:p>
          <a:p>
            <a:pPr marL="431800" indent="-358775" eaLnBrk="0" hangingPunct="0"/>
            <a:r>
              <a:rPr lang="en-US" sz="2000" dirty="0">
                <a:latin typeface="HelveticaNeueLT Std" charset="0"/>
              </a:rPr>
              <a:t>	or college, staff there will be able to help</a:t>
            </a:r>
          </a:p>
          <a:p>
            <a:pPr marL="431800" lvl="1" indent="-358775" eaLnBrk="0" hangingPunct="0"/>
            <a:endParaRPr lang="en-US" sz="2000" dirty="0">
              <a:latin typeface="HelveticaNeueLT Std"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913" y="2958359"/>
            <a:ext cx="7301344" cy="1792798"/>
          </a:xfrm>
          <a:prstGeom prst="rect">
            <a:avLst/>
          </a:prstGeom>
        </p:spPr>
        <p:txBody>
          <a:bodyPr wrap="square">
            <a:spAutoFit/>
          </a:bodyPr>
          <a:lstStyle/>
          <a:p>
            <a:pPr>
              <a:spcBef>
                <a:spcPts val="1320"/>
              </a:spcBef>
            </a:pPr>
            <a:r>
              <a:rPr lang="en-GB" sz="2000" b="1" dirty="0" smtClean="0">
                <a:latin typeface="Arial" pitchFamily="34" charset="0"/>
                <a:cs typeface="Arial" pitchFamily="34" charset="0"/>
              </a:rPr>
              <a:t>Steph Strange</a:t>
            </a:r>
          </a:p>
          <a:p>
            <a:pPr>
              <a:spcBef>
                <a:spcPts val="1320"/>
              </a:spcBef>
            </a:pPr>
            <a:r>
              <a:rPr lang="en-GB" sz="2000" dirty="0" smtClean="0">
                <a:latin typeface="Arial" pitchFamily="34" charset="0"/>
                <a:cs typeface="Arial" pitchFamily="34" charset="0"/>
              </a:rPr>
              <a:t>Student Engagement &amp; Recruitment Manager</a:t>
            </a:r>
          </a:p>
          <a:p>
            <a:pPr>
              <a:spcBef>
                <a:spcPts val="1320"/>
              </a:spcBef>
            </a:pPr>
            <a:r>
              <a:rPr lang="en-GB" sz="2000" dirty="0" smtClean="0">
                <a:latin typeface="Arial" pitchFamily="34" charset="0"/>
                <a:cs typeface="Arial" pitchFamily="34" charset="0"/>
                <a:hlinkClick r:id="rId3"/>
              </a:rPr>
              <a:t>Steph.strange@beds.ac.uk</a:t>
            </a:r>
            <a:r>
              <a:rPr lang="en-GB" sz="2000" dirty="0" smtClean="0">
                <a:latin typeface="Arial" pitchFamily="34" charset="0"/>
                <a:cs typeface="Arial" pitchFamily="34" charset="0"/>
              </a:rPr>
              <a:t> </a:t>
            </a:r>
          </a:p>
          <a:p>
            <a:pPr>
              <a:spcBef>
                <a:spcPts val="1320"/>
              </a:spcBef>
            </a:pPr>
            <a:r>
              <a:rPr lang="en-GB" b="1" dirty="0" smtClean="0">
                <a:solidFill>
                  <a:srgbClr val="C00000"/>
                </a:solidFill>
                <a:latin typeface="Arial" pitchFamily="34" charset="0"/>
                <a:cs typeface="Arial" pitchFamily="34" charset="0"/>
                <a:hlinkClick r:id="rId4"/>
              </a:rPr>
              <a:t>www.beds.ac.uk</a:t>
            </a:r>
            <a:r>
              <a:rPr lang="en-GB" b="1" dirty="0" smtClean="0">
                <a:solidFill>
                  <a:srgbClr val="C00000"/>
                </a:solidFill>
                <a:latin typeface="Arial" pitchFamily="34" charset="0"/>
                <a:cs typeface="Arial" pitchFamily="34" charset="0"/>
              </a:rPr>
              <a:t> </a:t>
            </a:r>
            <a:endParaRPr lang="en-GB" sz="2000" b="1" dirty="0" smtClean="0">
              <a:solidFill>
                <a:srgbClr val="C00000"/>
              </a:solidFill>
              <a:latin typeface="Arial" pitchFamily="34" charset="0"/>
              <a:cs typeface="Arial" pitchFamily="34" charset="0"/>
            </a:endParaRPr>
          </a:p>
        </p:txBody>
      </p:sp>
      <p:sp>
        <p:nvSpPr>
          <p:cNvPr id="5" name="Rounded Rectangular Callout 4"/>
          <p:cNvSpPr/>
          <p:nvPr/>
        </p:nvSpPr>
        <p:spPr>
          <a:xfrm>
            <a:off x="519999" y="692007"/>
            <a:ext cx="3951151" cy="1000277"/>
          </a:xfrm>
          <a:prstGeom prst="wedgeRoundRectCallout">
            <a:avLst/>
          </a:prstGeom>
          <a:ln>
            <a:solidFill>
              <a:srgbClr val="C0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noFill/>
            </a:endParaRPr>
          </a:p>
        </p:txBody>
      </p:sp>
      <p:sp>
        <p:nvSpPr>
          <p:cNvPr id="3" name="Title 1"/>
          <p:cNvSpPr txBox="1">
            <a:spLocks/>
          </p:cNvSpPr>
          <p:nvPr/>
        </p:nvSpPr>
        <p:spPr>
          <a:xfrm>
            <a:off x="636244" y="826478"/>
            <a:ext cx="3710650" cy="705834"/>
          </a:xfrm>
          <a:prstGeom prst="rect">
            <a:avLst/>
          </a:prstGeom>
        </p:spPr>
        <p:txBody>
          <a:body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4000" b="0" i="0" strike="noStrike" kern="1200" cap="none" spc="0" normalizeH="0" baseline="0" noProof="0" dirty="0" smtClean="0">
                <a:ln>
                  <a:noFill/>
                </a:ln>
                <a:solidFill>
                  <a:schemeClr val="tx1"/>
                </a:solidFill>
                <a:effectLst/>
                <a:uLnTx/>
                <a:uFillTx/>
                <a:latin typeface="Arial" pitchFamily="34" charset="0"/>
                <a:ea typeface="+mj-ea"/>
                <a:cs typeface="Arial" pitchFamily="34" charset="0"/>
              </a:rPr>
              <a:t>Any questions?</a:t>
            </a:r>
            <a:endParaRPr kumimoji="0" lang="en-GB" sz="4000" b="0" i="0"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10" name="TextBox 9"/>
          <p:cNvSpPr txBox="1"/>
          <p:nvPr/>
        </p:nvSpPr>
        <p:spPr>
          <a:xfrm>
            <a:off x="579913" y="5112728"/>
            <a:ext cx="7949231" cy="1441420"/>
          </a:xfrm>
          <a:prstGeom prst="rect">
            <a:avLst/>
          </a:prstGeom>
          <a:noFill/>
        </p:spPr>
        <p:txBody>
          <a:bodyPr wrap="square" rtlCol="0">
            <a:spAutoFit/>
          </a:bodyPr>
          <a:lstStyle/>
          <a:p>
            <a:pPr>
              <a:spcBef>
                <a:spcPts val="1320"/>
              </a:spcBef>
            </a:pPr>
            <a:r>
              <a:rPr lang="en-GB" sz="2200" b="1" dirty="0" smtClean="0">
                <a:latin typeface="Arial" pitchFamily="34" charset="0"/>
                <a:cs typeface="Arial" pitchFamily="34" charset="0"/>
              </a:rPr>
              <a:t>University of Bedfordshire Open Days:</a:t>
            </a:r>
          </a:p>
          <a:p>
            <a:pPr>
              <a:spcBef>
                <a:spcPts val="1320"/>
              </a:spcBef>
            </a:pPr>
            <a:r>
              <a:rPr lang="en-GB" sz="2200" dirty="0" smtClean="0">
                <a:solidFill>
                  <a:srgbClr val="FF0000"/>
                </a:solidFill>
                <a:latin typeface="Arial" pitchFamily="34" charset="0"/>
                <a:cs typeface="Arial" pitchFamily="34" charset="0"/>
              </a:rPr>
              <a:t>// </a:t>
            </a:r>
            <a:r>
              <a:rPr lang="en-GB" sz="2200" dirty="0" smtClean="0">
                <a:latin typeface="Arial" pitchFamily="34" charset="0"/>
                <a:cs typeface="Arial" pitchFamily="34" charset="0"/>
              </a:rPr>
              <a:t>Saturday 9</a:t>
            </a:r>
            <a:r>
              <a:rPr lang="en-GB" sz="2200" baseline="30000" dirty="0" smtClean="0">
                <a:latin typeface="Arial" pitchFamily="34" charset="0"/>
                <a:cs typeface="Arial" pitchFamily="34" charset="0"/>
              </a:rPr>
              <a:t>th</a:t>
            </a:r>
            <a:r>
              <a:rPr lang="en-GB" sz="2200" dirty="0" smtClean="0">
                <a:latin typeface="Arial" pitchFamily="34" charset="0"/>
                <a:cs typeface="Arial" pitchFamily="34" charset="0"/>
              </a:rPr>
              <a:t> February– Bedford &amp; Luton</a:t>
            </a:r>
          </a:p>
          <a:p>
            <a:pPr>
              <a:spcBef>
                <a:spcPts val="1320"/>
              </a:spcBef>
            </a:pPr>
            <a:r>
              <a:rPr lang="en-GB" sz="2200" dirty="0" smtClean="0">
                <a:latin typeface="Arial" pitchFamily="34" charset="0"/>
                <a:cs typeface="Arial" pitchFamily="34" charset="0"/>
                <a:hlinkClick r:id="rId5"/>
              </a:rPr>
              <a:t>www.beds.ac.uk/open-days</a:t>
            </a:r>
            <a:r>
              <a:rPr lang="en-GB" sz="2200" dirty="0" smtClean="0">
                <a:latin typeface="Arial" pitchFamily="34" charset="0"/>
                <a:cs typeface="Arial" pitchFamily="34" charset="0"/>
              </a:rPr>
              <a:t>  </a:t>
            </a:r>
          </a:p>
        </p:txBody>
      </p:sp>
      <p:cxnSp>
        <p:nvCxnSpPr>
          <p:cNvPr id="11" name="Straight Connector 10"/>
          <p:cNvCxnSpPr/>
          <p:nvPr/>
        </p:nvCxnSpPr>
        <p:spPr>
          <a:xfrm>
            <a:off x="427832" y="4944512"/>
            <a:ext cx="8260672"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pic>
        <p:nvPicPr>
          <p:cNvPr id="8" name="Picture 7" descr="Uni_Bed_logo.jpg"/>
          <p:cNvPicPr>
            <a:picLocks noChangeAspect="1"/>
          </p:cNvPicPr>
          <p:nvPr/>
        </p:nvPicPr>
        <p:blipFill>
          <a:blip r:embed="rId6"/>
          <a:stretch>
            <a:fillRect/>
          </a:stretch>
        </p:blipFill>
        <p:spPr>
          <a:xfrm>
            <a:off x="6019800" y="133335"/>
            <a:ext cx="2668704" cy="1039503"/>
          </a:xfrm>
          <a:prstGeom prst="rect">
            <a:avLst/>
          </a:prstGeom>
        </p:spPr>
      </p:pic>
      <p:pic>
        <p:nvPicPr>
          <p:cNvPr id="9" name="Picture 8" descr="social media.bmp"/>
          <p:cNvPicPr>
            <a:picLocks noChangeAspect="1"/>
          </p:cNvPicPr>
          <p:nvPr/>
        </p:nvPicPr>
        <p:blipFill>
          <a:blip r:embed="rId7"/>
          <a:stretch>
            <a:fillRect/>
          </a:stretch>
        </p:blipFill>
        <p:spPr>
          <a:xfrm>
            <a:off x="6019800" y="5990765"/>
            <a:ext cx="2885714" cy="8000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smtClean="0"/>
              <a:t>Making your Choice</a:t>
            </a:r>
            <a:endParaRPr lang="en-GB" b="1" dirty="0"/>
          </a:p>
        </p:txBody>
      </p:sp>
      <p:sp>
        <p:nvSpPr>
          <p:cNvPr id="4" name="TextBox 3"/>
          <p:cNvSpPr txBox="1"/>
          <p:nvPr/>
        </p:nvSpPr>
        <p:spPr>
          <a:xfrm>
            <a:off x="563674" y="1620034"/>
            <a:ext cx="8123129" cy="3139321"/>
          </a:xfrm>
          <a:prstGeom prst="rect">
            <a:avLst/>
          </a:prstGeom>
          <a:noFill/>
        </p:spPr>
        <p:txBody>
          <a:bodyPr wrap="square" rtlCol="0">
            <a:spAutoFit/>
          </a:bodyPr>
          <a:lstStyle/>
          <a:p>
            <a:pPr marL="285750" indent="-285750">
              <a:buFont typeface="Arial" pitchFamily="34" charset="0"/>
              <a:buChar char="•"/>
            </a:pPr>
            <a:r>
              <a:rPr lang="en-GB" sz="3000" dirty="0" smtClean="0">
                <a:solidFill>
                  <a:prstClr val="black"/>
                </a:solidFill>
              </a:rPr>
              <a:t>You should be making an aspirational choice and a “safe choice”</a:t>
            </a:r>
          </a:p>
          <a:p>
            <a:pPr marL="285750" indent="-285750">
              <a:buFont typeface="Arial" pitchFamily="34" charset="0"/>
              <a:buChar char="•"/>
            </a:pPr>
            <a:r>
              <a:rPr lang="en-GB" sz="3000" dirty="0" smtClean="0">
                <a:solidFill>
                  <a:prstClr val="black"/>
                </a:solidFill>
              </a:rPr>
              <a:t>Do not choose your Firm and Insurance places with the same grade requirements</a:t>
            </a:r>
          </a:p>
          <a:p>
            <a:pPr marL="285750" indent="-285750">
              <a:buFont typeface="Arial" pitchFamily="34" charset="0"/>
              <a:buChar char="•"/>
            </a:pPr>
            <a:r>
              <a:rPr lang="en-GB" sz="3000" dirty="0" smtClean="0">
                <a:solidFill>
                  <a:prstClr val="black"/>
                </a:solidFill>
              </a:rPr>
              <a:t>Unconditional offers</a:t>
            </a:r>
          </a:p>
          <a:p>
            <a:pPr marL="285750" indent="-285750">
              <a:buFont typeface="Arial" pitchFamily="34" charset="0"/>
              <a:buChar char="•"/>
            </a:pPr>
            <a:r>
              <a:rPr lang="en-GB" sz="3000" dirty="0" smtClean="0">
                <a:solidFill>
                  <a:prstClr val="black"/>
                </a:solidFill>
              </a:rPr>
              <a:t>Go to track and make your choices</a:t>
            </a:r>
          </a:p>
          <a:p>
            <a:pPr marL="285750" indent="-285750">
              <a:buFont typeface="Arial" pitchFamily="34" charset="0"/>
              <a:buChar char="•"/>
            </a:pPr>
            <a:endParaRPr lang="en-GB" dirty="0">
              <a:solidFill>
                <a:prstClr val="black"/>
              </a:solidFill>
            </a:endParaRPr>
          </a:p>
        </p:txBody>
      </p:sp>
    </p:spTree>
    <p:extLst>
      <p:ext uri="{BB962C8B-B14F-4D97-AF65-F5344CB8AC3E}">
        <p14:creationId xmlns:p14="http://schemas.microsoft.com/office/powerpoint/2010/main" val="24861846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3315" y="613610"/>
            <a:ext cx="7267073" cy="1938992"/>
          </a:xfrm>
          <a:prstGeom prst="rect">
            <a:avLst/>
          </a:prstGeom>
        </p:spPr>
        <p:txBody>
          <a:bodyPr wrap="square">
            <a:spAutoFit/>
          </a:bodyPr>
          <a:lstStyle/>
          <a:p>
            <a:r>
              <a:rPr lang="en-GB" sz="2400" dirty="0"/>
              <a:t>1st May 2019 - The date you need to make a decision on your firm and insurance choice if all your universities responded by the 31st March deadline. If UCAS do not receive your responses, they will decline offers on your behalf.</a:t>
            </a:r>
          </a:p>
        </p:txBody>
      </p:sp>
    </p:spTree>
    <p:extLst>
      <p:ext uri="{BB962C8B-B14F-4D97-AF65-F5344CB8AC3E}">
        <p14:creationId xmlns:p14="http://schemas.microsoft.com/office/powerpoint/2010/main" val="21476776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smtClean="0"/>
              <a:t>Accommodation Choices</a:t>
            </a:r>
            <a:endParaRPr lang="en-GB" b="1" dirty="0"/>
          </a:p>
        </p:txBody>
      </p:sp>
      <p:sp>
        <p:nvSpPr>
          <p:cNvPr id="4" name="TextBox 3"/>
          <p:cNvSpPr txBox="1"/>
          <p:nvPr/>
        </p:nvSpPr>
        <p:spPr>
          <a:xfrm>
            <a:off x="563673" y="1124744"/>
            <a:ext cx="8123129" cy="4832092"/>
          </a:xfrm>
          <a:prstGeom prst="rect">
            <a:avLst/>
          </a:prstGeom>
          <a:noFill/>
        </p:spPr>
        <p:txBody>
          <a:bodyPr wrap="square" rtlCol="0">
            <a:spAutoFit/>
          </a:bodyPr>
          <a:lstStyle/>
          <a:p>
            <a:pPr marL="342900" indent="-342900" defTabSz="914400">
              <a:buFont typeface="Arial" pitchFamily="34" charset="0"/>
              <a:buChar char="•"/>
            </a:pPr>
            <a:r>
              <a:rPr lang="en-GB" sz="2200" dirty="0" smtClean="0">
                <a:solidFill>
                  <a:prstClr val="black"/>
                </a:solidFill>
              </a:rPr>
              <a:t>Check accommodation opening of bookings and diary the date</a:t>
            </a:r>
          </a:p>
          <a:p>
            <a:pPr marL="342900" indent="-342900" defTabSz="914400">
              <a:buFont typeface="Arial" pitchFamily="34" charset="0"/>
              <a:buChar char="•"/>
            </a:pPr>
            <a:r>
              <a:rPr lang="en-GB" sz="2200" dirty="0" smtClean="0">
                <a:solidFill>
                  <a:prstClr val="black"/>
                </a:solidFill>
              </a:rPr>
              <a:t>Most </a:t>
            </a:r>
            <a:r>
              <a:rPr lang="en-GB" sz="2200" dirty="0">
                <a:solidFill>
                  <a:prstClr val="black"/>
                </a:solidFill>
              </a:rPr>
              <a:t>popular halls of residence will get booked up quickly</a:t>
            </a:r>
          </a:p>
          <a:p>
            <a:pPr marL="342900" indent="-342900" defTabSz="914400">
              <a:buFont typeface="Arial" pitchFamily="34" charset="0"/>
              <a:buChar char="•"/>
            </a:pPr>
            <a:r>
              <a:rPr lang="en-GB" sz="2200" dirty="0">
                <a:solidFill>
                  <a:prstClr val="black"/>
                </a:solidFill>
              </a:rPr>
              <a:t>Can you afford the site of choice? There will be variable costs depending on the facilities you want access to (e.g. your own bathroom)</a:t>
            </a:r>
          </a:p>
          <a:p>
            <a:pPr marL="342900" indent="-342900" defTabSz="914400">
              <a:buFont typeface="Arial" pitchFamily="34" charset="0"/>
              <a:buChar char="•"/>
            </a:pPr>
            <a:r>
              <a:rPr lang="en-GB" sz="2200" dirty="0">
                <a:solidFill>
                  <a:prstClr val="black"/>
                </a:solidFill>
              </a:rPr>
              <a:t>Catered or self-catered </a:t>
            </a:r>
            <a:r>
              <a:rPr lang="en-GB" sz="2200" dirty="0" smtClean="0">
                <a:solidFill>
                  <a:prstClr val="black"/>
                </a:solidFill>
              </a:rPr>
              <a:t>accommodation</a:t>
            </a:r>
          </a:p>
          <a:p>
            <a:pPr marL="342900" indent="-342900" defTabSz="914400">
              <a:buFont typeface="Arial" pitchFamily="34" charset="0"/>
              <a:buChar char="•"/>
            </a:pPr>
            <a:r>
              <a:rPr lang="en-GB" sz="2200" dirty="0" smtClean="0">
                <a:solidFill>
                  <a:prstClr val="black"/>
                </a:solidFill>
              </a:rPr>
              <a:t>How </a:t>
            </a:r>
            <a:r>
              <a:rPr lang="en-GB" sz="2200" dirty="0">
                <a:solidFill>
                  <a:prstClr val="black"/>
                </a:solidFill>
              </a:rPr>
              <a:t>far are the halls from your base of study? </a:t>
            </a:r>
            <a:endParaRPr lang="en-GB" sz="2200" dirty="0" smtClean="0">
              <a:solidFill>
                <a:prstClr val="black"/>
              </a:solidFill>
            </a:endParaRPr>
          </a:p>
          <a:p>
            <a:pPr marL="342900" indent="-342900" defTabSz="914400">
              <a:buFont typeface="Arial" pitchFamily="34" charset="0"/>
              <a:buChar char="•"/>
            </a:pPr>
            <a:r>
              <a:rPr lang="en-GB" sz="2200" dirty="0" smtClean="0">
                <a:solidFill>
                  <a:prstClr val="black"/>
                </a:solidFill>
              </a:rPr>
              <a:t>What’s </a:t>
            </a:r>
            <a:r>
              <a:rPr lang="en-GB" sz="2200" dirty="0">
                <a:solidFill>
                  <a:prstClr val="black"/>
                </a:solidFill>
              </a:rPr>
              <a:t>included in the price? (bills, </a:t>
            </a:r>
            <a:r>
              <a:rPr lang="en-GB" sz="2200" dirty="0" err="1">
                <a:solidFill>
                  <a:prstClr val="black"/>
                </a:solidFill>
              </a:rPr>
              <a:t>Wifi</a:t>
            </a:r>
            <a:r>
              <a:rPr lang="en-GB" sz="2200" dirty="0">
                <a:solidFill>
                  <a:prstClr val="black"/>
                </a:solidFill>
              </a:rPr>
              <a:t>, on site gym, University bus </a:t>
            </a:r>
            <a:r>
              <a:rPr lang="en-GB" sz="2200" dirty="0" err="1">
                <a:solidFill>
                  <a:prstClr val="black"/>
                </a:solidFill>
              </a:rPr>
              <a:t>etc</a:t>
            </a:r>
            <a:r>
              <a:rPr lang="en-GB" sz="2200" dirty="0">
                <a:solidFill>
                  <a:prstClr val="black"/>
                </a:solidFill>
              </a:rPr>
              <a:t>)</a:t>
            </a:r>
          </a:p>
          <a:p>
            <a:pPr marL="342900" indent="-342900" defTabSz="914400">
              <a:buFont typeface="Arial" pitchFamily="34" charset="0"/>
              <a:buChar char="•"/>
            </a:pPr>
            <a:r>
              <a:rPr lang="en-GB" sz="2200" dirty="0">
                <a:solidFill>
                  <a:prstClr val="black"/>
                </a:solidFill>
              </a:rPr>
              <a:t>How many weeks are included in the price? Can you stay for example in the Easter holidays when you maybe preparing for end of year exams?</a:t>
            </a:r>
          </a:p>
          <a:p>
            <a:pPr marL="342900" indent="-342900" defTabSz="914400">
              <a:buFont typeface="Arial" pitchFamily="34" charset="0"/>
              <a:buChar char="•"/>
            </a:pPr>
            <a:r>
              <a:rPr lang="en-GB" sz="2200" dirty="0">
                <a:solidFill>
                  <a:prstClr val="black"/>
                </a:solidFill>
              </a:rPr>
              <a:t>Do you want to go through a private landlord and not be in the halls of residence?</a:t>
            </a:r>
          </a:p>
        </p:txBody>
      </p:sp>
    </p:spTree>
    <p:extLst>
      <p:ext uri="{BB962C8B-B14F-4D97-AF65-F5344CB8AC3E}">
        <p14:creationId xmlns:p14="http://schemas.microsoft.com/office/powerpoint/2010/main" val="36683697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2353" y="53442"/>
            <a:ext cx="7653867" cy="769441"/>
          </a:xfrm>
          <a:prstGeom prst="rect">
            <a:avLst/>
          </a:prstGeom>
          <a:noFill/>
        </p:spPr>
        <p:txBody>
          <a:bodyPr wrap="square" rtlCol="0">
            <a:spAutoFit/>
          </a:bodyPr>
          <a:lstStyle/>
          <a:p>
            <a:r>
              <a:rPr lang="en-US" sz="4400" b="1" dirty="0" smtClean="0">
                <a:solidFill>
                  <a:prstClr val="black">
                    <a:lumMod val="65000"/>
                    <a:lumOff val="35000"/>
                  </a:prstClr>
                </a:solidFill>
                <a:cs typeface="FS Albert Pro"/>
              </a:rPr>
              <a:t>Extra</a:t>
            </a:r>
            <a:r>
              <a:rPr lang="en-US" sz="4400" dirty="0" smtClean="0">
                <a:solidFill>
                  <a:prstClr val="black">
                    <a:lumMod val="65000"/>
                    <a:lumOff val="35000"/>
                  </a:prstClr>
                </a:solidFill>
                <a:cs typeface="FS Albert Pro"/>
              </a:rPr>
              <a:t> </a:t>
            </a:r>
            <a:endParaRPr lang="en-US" sz="4400" dirty="0">
              <a:solidFill>
                <a:prstClr val="black">
                  <a:lumMod val="65000"/>
                  <a:lumOff val="35000"/>
                </a:prstClr>
              </a:solidFill>
              <a:cs typeface="FS Albert Pro"/>
            </a:endParaRPr>
          </a:p>
        </p:txBody>
      </p:sp>
      <p:sp>
        <p:nvSpPr>
          <p:cNvPr id="6" name="Rectangle 5"/>
          <p:cNvSpPr/>
          <p:nvPr/>
        </p:nvSpPr>
        <p:spPr>
          <a:xfrm>
            <a:off x="181403" y="920025"/>
            <a:ext cx="8749657" cy="4339650"/>
          </a:xfrm>
          <a:prstGeom prst="rect">
            <a:avLst/>
          </a:prstGeom>
        </p:spPr>
        <p:txBody>
          <a:bodyPr wrap="square">
            <a:spAutoFit/>
          </a:bodyPr>
          <a:lstStyle/>
          <a:p>
            <a:pPr>
              <a:lnSpc>
                <a:spcPct val="120000"/>
              </a:lnSpc>
              <a:buClr>
                <a:srgbClr val="FF0000"/>
              </a:buClr>
            </a:pPr>
            <a:r>
              <a:rPr lang="en-GB" sz="2000" dirty="0" smtClean="0">
                <a:solidFill>
                  <a:prstClr val="black"/>
                </a:solidFill>
              </a:rPr>
              <a:t>If students don’t get offers from any of their choices, they may be able to use Extra.</a:t>
            </a:r>
          </a:p>
          <a:p>
            <a:pPr>
              <a:lnSpc>
                <a:spcPct val="150000"/>
              </a:lnSpc>
              <a:buClr>
                <a:srgbClr val="FF0000"/>
              </a:buClr>
            </a:pPr>
            <a:r>
              <a:rPr lang="en-GB" sz="2000" dirty="0" smtClean="0">
                <a:solidFill>
                  <a:prstClr val="black"/>
                </a:solidFill>
              </a:rPr>
              <a:t>Applicants are eligible for Extra if:</a:t>
            </a:r>
          </a:p>
          <a:p>
            <a:pPr marL="542925" lvl="2" indent="-142875">
              <a:buClr>
                <a:prstClr val="black">
                  <a:lumMod val="65000"/>
                  <a:lumOff val="35000"/>
                </a:prstClr>
              </a:buClr>
              <a:buFont typeface="Arial" panose="020B0604020202020204" pitchFamily="34" charset="0"/>
              <a:buChar char="•"/>
            </a:pPr>
            <a:r>
              <a:rPr lang="en-GB" sz="2000" dirty="0" smtClean="0">
                <a:solidFill>
                  <a:prstClr val="black"/>
                </a:solidFill>
              </a:rPr>
              <a:t>  they have used all five choices</a:t>
            </a:r>
          </a:p>
          <a:p>
            <a:pPr marL="542925" lvl="2" indent="-142875">
              <a:buClr>
                <a:prstClr val="black">
                  <a:lumMod val="65000"/>
                  <a:lumOff val="35000"/>
                </a:prstClr>
              </a:buClr>
              <a:buFont typeface="Arial" panose="020B0604020202020204" pitchFamily="34" charset="0"/>
              <a:buChar char="•"/>
            </a:pPr>
            <a:r>
              <a:rPr lang="en-GB" sz="2000" dirty="0" smtClean="0">
                <a:solidFill>
                  <a:prstClr val="black"/>
                </a:solidFill>
              </a:rPr>
              <a:t>  all their choices were unsuccessful, cancelled, or they declined their offers</a:t>
            </a:r>
          </a:p>
          <a:p>
            <a:endParaRPr lang="en-GB" sz="2000" dirty="0" smtClean="0">
              <a:solidFill>
                <a:prstClr val="black"/>
              </a:solidFill>
            </a:endParaRPr>
          </a:p>
          <a:p>
            <a:r>
              <a:rPr lang="en-GB" sz="2000" dirty="0" smtClean="0">
                <a:solidFill>
                  <a:prstClr val="black"/>
                </a:solidFill>
              </a:rPr>
              <a:t>If using Extra:</a:t>
            </a:r>
          </a:p>
          <a:p>
            <a:pPr marL="630238" lvl="2" indent="-230188">
              <a:buClr>
                <a:prstClr val="black">
                  <a:lumMod val="65000"/>
                  <a:lumOff val="35000"/>
                </a:prstClr>
              </a:buClr>
              <a:buFont typeface="Arial" panose="020B0604020202020204" pitchFamily="34" charset="0"/>
              <a:buChar char="•"/>
            </a:pPr>
            <a:r>
              <a:rPr lang="en-GB" sz="2000" dirty="0" smtClean="0">
                <a:solidFill>
                  <a:prstClr val="black"/>
                </a:solidFill>
              </a:rPr>
              <a:t>there is no option for an insurance choice</a:t>
            </a:r>
          </a:p>
          <a:p>
            <a:pPr marL="630238" lvl="2" indent="-230188">
              <a:buClr>
                <a:prstClr val="black">
                  <a:lumMod val="65000"/>
                  <a:lumOff val="35000"/>
                </a:prstClr>
              </a:buClr>
              <a:buFont typeface="Arial" panose="020B0604020202020204" pitchFamily="34" charset="0"/>
              <a:buChar char="•"/>
            </a:pPr>
            <a:r>
              <a:rPr lang="en-GB" sz="2000" dirty="0" smtClean="0">
                <a:solidFill>
                  <a:prstClr val="black"/>
                </a:solidFill>
              </a:rPr>
              <a:t>the universities have 21 days to respond</a:t>
            </a:r>
          </a:p>
          <a:p>
            <a:pPr marL="630238" lvl="2" indent="-230188">
              <a:buClr>
                <a:prstClr val="black">
                  <a:lumMod val="65000"/>
                  <a:lumOff val="35000"/>
                </a:prstClr>
              </a:buClr>
              <a:buFont typeface="Arial" panose="020B0604020202020204" pitchFamily="34" charset="0"/>
              <a:buChar char="•"/>
            </a:pPr>
            <a:r>
              <a:rPr lang="en-GB" sz="2000" dirty="0" smtClean="0">
                <a:solidFill>
                  <a:prstClr val="black"/>
                </a:solidFill>
              </a:rPr>
              <a:t>an applicant’s existing Apply information is used</a:t>
            </a:r>
          </a:p>
          <a:p>
            <a:pPr>
              <a:buClr>
                <a:srgbClr val="FF0000"/>
              </a:buClr>
            </a:pPr>
            <a:endParaRPr lang="en-GB" sz="2000" dirty="0" smtClean="0">
              <a:solidFill>
                <a:prstClr val="black"/>
              </a:solidFill>
            </a:endParaRPr>
          </a:p>
          <a:p>
            <a:pPr>
              <a:buClr>
                <a:srgbClr val="FF0000"/>
              </a:buClr>
            </a:pPr>
            <a:r>
              <a:rPr lang="en-GB" sz="2000" dirty="0" smtClean="0">
                <a:solidFill>
                  <a:prstClr val="black"/>
                </a:solidFill>
              </a:rPr>
              <a:t>Extra is available between February and July </a:t>
            </a:r>
          </a:p>
          <a:p>
            <a:pPr>
              <a:buClr>
                <a:srgbClr val="FF0000"/>
              </a:buClr>
            </a:pPr>
            <a:r>
              <a:rPr lang="en-GB" dirty="0" smtClean="0">
                <a:solidFill>
                  <a:prstClr val="black">
                    <a:lumMod val="65000"/>
                    <a:lumOff val="35000"/>
                  </a:prstClr>
                </a:solidFill>
              </a:rPr>
              <a:t>.</a:t>
            </a:r>
            <a:endParaRPr lang="en-GB" dirty="0">
              <a:solidFill>
                <a:prstClr val="black">
                  <a:lumMod val="65000"/>
                  <a:lumOff val="35000"/>
                </a:prstClr>
              </a:solidFill>
            </a:endParaRPr>
          </a:p>
        </p:txBody>
      </p:sp>
    </p:spTree>
    <p:extLst>
      <p:ext uri="{BB962C8B-B14F-4D97-AF65-F5344CB8AC3E}">
        <p14:creationId xmlns:p14="http://schemas.microsoft.com/office/powerpoint/2010/main" val="19411112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2353" y="53442"/>
            <a:ext cx="7653867" cy="769441"/>
          </a:xfrm>
          <a:prstGeom prst="rect">
            <a:avLst/>
          </a:prstGeom>
          <a:noFill/>
        </p:spPr>
        <p:txBody>
          <a:bodyPr wrap="square" rtlCol="0">
            <a:spAutoFit/>
          </a:bodyPr>
          <a:lstStyle/>
          <a:p>
            <a:r>
              <a:rPr lang="en-US" sz="4400" b="1" dirty="0" smtClean="0">
                <a:solidFill>
                  <a:prstClr val="black">
                    <a:lumMod val="65000"/>
                    <a:lumOff val="35000"/>
                  </a:prstClr>
                </a:solidFill>
                <a:cs typeface="FS Albert Pro"/>
              </a:rPr>
              <a:t>Confirmation </a:t>
            </a:r>
            <a:endParaRPr lang="en-US" sz="4400" b="1" dirty="0">
              <a:solidFill>
                <a:prstClr val="black">
                  <a:lumMod val="65000"/>
                  <a:lumOff val="35000"/>
                </a:prstClr>
              </a:solidFill>
              <a:cs typeface="FS Albert Pro"/>
            </a:endParaRPr>
          </a:p>
        </p:txBody>
      </p:sp>
      <p:sp>
        <p:nvSpPr>
          <p:cNvPr id="3" name="Content Placeholder 2"/>
          <p:cNvSpPr txBox="1">
            <a:spLocks/>
          </p:cNvSpPr>
          <p:nvPr/>
        </p:nvSpPr>
        <p:spPr>
          <a:xfrm>
            <a:off x="206792" y="1381768"/>
            <a:ext cx="8519225" cy="4495504"/>
          </a:xfrm>
          <a:prstGeom prst="rect">
            <a:avLst/>
          </a:prstGeom>
        </p:spPr>
        <p:txBody>
          <a:bodyPr>
            <a:normAutofit fontScale="77500" lnSpcReduction="20000"/>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a:buClr>
                <a:prstClr val="black">
                  <a:lumMod val="65000"/>
                  <a:lumOff val="35000"/>
                </a:prstClr>
              </a:buClr>
            </a:pPr>
            <a:r>
              <a:rPr lang="en-GB" sz="4000" dirty="0" smtClean="0">
                <a:solidFill>
                  <a:prstClr val="black">
                    <a:lumMod val="65000"/>
                    <a:lumOff val="35000"/>
                  </a:prstClr>
                </a:solidFill>
              </a:rPr>
              <a:t>Exam results are published – most are passed electronically to universities.</a:t>
            </a:r>
          </a:p>
          <a:p>
            <a:pPr indent="-342000">
              <a:buClr>
                <a:prstClr val="black">
                  <a:lumMod val="65000"/>
                  <a:lumOff val="35000"/>
                </a:prstClr>
              </a:buClr>
            </a:pPr>
            <a:endParaRPr lang="en-GB" sz="4000" dirty="0" smtClean="0">
              <a:solidFill>
                <a:prstClr val="black">
                  <a:lumMod val="65000"/>
                  <a:lumOff val="35000"/>
                </a:prstClr>
              </a:solidFill>
            </a:endParaRPr>
          </a:p>
          <a:p>
            <a:pPr>
              <a:buClr>
                <a:prstClr val="black">
                  <a:lumMod val="65000"/>
                  <a:lumOff val="35000"/>
                </a:prstClr>
              </a:buClr>
            </a:pPr>
            <a:r>
              <a:rPr lang="en-GB" sz="4000" dirty="0" smtClean="0">
                <a:solidFill>
                  <a:prstClr val="black">
                    <a:lumMod val="65000"/>
                    <a:lumOff val="35000"/>
                  </a:prstClr>
                </a:solidFill>
              </a:rPr>
              <a:t>Admissions staff check if the applicant has met the conditions of the offer.</a:t>
            </a:r>
          </a:p>
          <a:p>
            <a:pPr indent="-342000">
              <a:buClr>
                <a:prstClr val="black">
                  <a:lumMod val="65000"/>
                  <a:lumOff val="35000"/>
                </a:prstClr>
              </a:buClr>
            </a:pPr>
            <a:endParaRPr lang="en-GB" sz="4000" dirty="0" smtClean="0">
              <a:solidFill>
                <a:prstClr val="black">
                  <a:lumMod val="65000"/>
                  <a:lumOff val="35000"/>
                </a:prstClr>
              </a:solidFill>
            </a:endParaRPr>
          </a:p>
          <a:p>
            <a:pPr>
              <a:buClr>
                <a:prstClr val="black">
                  <a:lumMod val="65000"/>
                  <a:lumOff val="35000"/>
                </a:prstClr>
              </a:buClr>
            </a:pPr>
            <a:r>
              <a:rPr lang="en-GB" sz="4000" dirty="0" smtClean="0">
                <a:solidFill>
                  <a:prstClr val="black">
                    <a:lumMod val="65000"/>
                    <a:lumOff val="35000"/>
                  </a:prstClr>
                </a:solidFill>
              </a:rPr>
              <a:t>If the applicant does not meet the conditions of their offer (firm and insurance) and their place is not confirmed they are entered into </a:t>
            </a:r>
            <a:r>
              <a:rPr lang="en-GB" sz="4000" dirty="0" smtClean="0">
                <a:solidFill>
                  <a:srgbClr val="B2001B"/>
                </a:solidFill>
                <a:cs typeface="FS Albert Pro"/>
              </a:rPr>
              <a:t>Clearing</a:t>
            </a:r>
            <a:r>
              <a:rPr lang="en-GB" sz="4000" dirty="0" smtClean="0">
                <a:solidFill>
                  <a:srgbClr val="595959"/>
                </a:solidFill>
              </a:rPr>
              <a:t>.</a:t>
            </a:r>
          </a:p>
          <a:p>
            <a:pPr marL="0" indent="0">
              <a:buClr>
                <a:srgbClr val="FF0000"/>
              </a:buClr>
              <a:buFont typeface="Arial"/>
              <a:buNone/>
            </a:pPr>
            <a:endParaRPr lang="en-GB" sz="1800" dirty="0">
              <a:solidFill>
                <a:srgbClr val="595959"/>
              </a:solidFill>
            </a:endParaRPr>
          </a:p>
        </p:txBody>
      </p:sp>
    </p:spTree>
    <p:extLst>
      <p:ext uri="{BB962C8B-B14F-4D97-AF65-F5344CB8AC3E}">
        <p14:creationId xmlns:p14="http://schemas.microsoft.com/office/powerpoint/2010/main" val="13233855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2353" y="53442"/>
            <a:ext cx="7653867" cy="769441"/>
          </a:xfrm>
          <a:prstGeom prst="rect">
            <a:avLst/>
          </a:prstGeom>
          <a:noFill/>
        </p:spPr>
        <p:txBody>
          <a:bodyPr wrap="square" rtlCol="0">
            <a:spAutoFit/>
          </a:bodyPr>
          <a:lstStyle/>
          <a:p>
            <a:r>
              <a:rPr lang="en-US" sz="4400" dirty="0" smtClean="0">
                <a:solidFill>
                  <a:prstClr val="black">
                    <a:lumMod val="65000"/>
                    <a:lumOff val="35000"/>
                  </a:prstClr>
                </a:solidFill>
                <a:cs typeface="FS Albert Pro"/>
              </a:rPr>
              <a:t>Adjustment  </a:t>
            </a:r>
            <a:endParaRPr lang="en-US" sz="4400" dirty="0">
              <a:solidFill>
                <a:prstClr val="black">
                  <a:lumMod val="65000"/>
                  <a:lumOff val="35000"/>
                </a:prstClr>
              </a:solidFill>
              <a:cs typeface="FS Albert Pro"/>
            </a:endParaRPr>
          </a:p>
        </p:txBody>
      </p:sp>
      <p:sp>
        <p:nvSpPr>
          <p:cNvPr id="5" name="Rectangle 4"/>
          <p:cNvSpPr/>
          <p:nvPr/>
        </p:nvSpPr>
        <p:spPr>
          <a:xfrm>
            <a:off x="230021" y="1282557"/>
            <a:ext cx="8024632" cy="3046988"/>
          </a:xfrm>
          <a:prstGeom prst="rect">
            <a:avLst/>
          </a:prstGeom>
        </p:spPr>
        <p:txBody>
          <a:bodyPr wrap="square">
            <a:spAutoFit/>
          </a:bodyPr>
          <a:lstStyle/>
          <a:p>
            <a:pPr marL="285750" indent="-285750">
              <a:buClr>
                <a:prstClr val="black">
                  <a:lumMod val="65000"/>
                  <a:lumOff val="35000"/>
                </a:prstClr>
              </a:buClr>
              <a:buFont typeface="Arial" panose="020B0604020202020204" pitchFamily="34" charset="0"/>
              <a:buChar char="•"/>
            </a:pPr>
            <a:r>
              <a:rPr lang="en-US" sz="2400" dirty="0">
                <a:solidFill>
                  <a:prstClr val="black">
                    <a:lumMod val="65000"/>
                    <a:lumOff val="35000"/>
                  </a:prstClr>
                </a:solidFill>
              </a:rPr>
              <a:t>Each </a:t>
            </a:r>
            <a:r>
              <a:rPr lang="en-US" sz="2400" dirty="0" smtClean="0">
                <a:solidFill>
                  <a:prstClr val="black">
                    <a:lumMod val="65000"/>
                    <a:lumOff val="35000"/>
                  </a:prstClr>
                </a:solidFill>
              </a:rPr>
              <a:t>year, </a:t>
            </a:r>
            <a:r>
              <a:rPr lang="en-US" sz="2400" dirty="0">
                <a:solidFill>
                  <a:prstClr val="black">
                    <a:lumMod val="65000"/>
                    <a:lumOff val="35000"/>
                  </a:prstClr>
                </a:solidFill>
              </a:rPr>
              <a:t>some applicants pass their exams with better results than expected</a:t>
            </a:r>
            <a:r>
              <a:rPr lang="en-US" sz="2400" dirty="0" smtClean="0">
                <a:solidFill>
                  <a:prstClr val="black">
                    <a:lumMod val="65000"/>
                    <a:lumOff val="35000"/>
                  </a:prstClr>
                </a:solidFill>
              </a:rPr>
              <a:t>.</a:t>
            </a:r>
          </a:p>
          <a:p>
            <a:pPr marL="285750" indent="-285750">
              <a:buClr>
                <a:prstClr val="black">
                  <a:lumMod val="65000"/>
                  <a:lumOff val="35000"/>
                </a:prstClr>
              </a:buClr>
              <a:buFont typeface="Arial" panose="020B0604020202020204" pitchFamily="34" charset="0"/>
              <a:buChar char="•"/>
            </a:pPr>
            <a:r>
              <a:rPr lang="en-US" sz="2400" dirty="0" smtClean="0">
                <a:solidFill>
                  <a:prstClr val="black">
                    <a:lumMod val="65000"/>
                    <a:lumOff val="35000"/>
                  </a:prstClr>
                </a:solidFill>
              </a:rPr>
              <a:t>This </a:t>
            </a:r>
            <a:r>
              <a:rPr lang="en-US" sz="2400" dirty="0">
                <a:solidFill>
                  <a:prstClr val="black">
                    <a:lumMod val="65000"/>
                    <a:lumOff val="35000"/>
                  </a:prstClr>
                </a:solidFill>
              </a:rPr>
              <a:t>may mean </a:t>
            </a:r>
            <a:r>
              <a:rPr lang="en-US" sz="2400" dirty="0" smtClean="0">
                <a:solidFill>
                  <a:prstClr val="black">
                    <a:lumMod val="65000"/>
                    <a:lumOff val="35000"/>
                  </a:prstClr>
                </a:solidFill>
              </a:rPr>
              <a:t>some </a:t>
            </a:r>
            <a:r>
              <a:rPr lang="en-US" sz="2400" dirty="0">
                <a:solidFill>
                  <a:prstClr val="black">
                    <a:lumMod val="65000"/>
                    <a:lumOff val="35000"/>
                  </a:prstClr>
                </a:solidFill>
              </a:rPr>
              <a:t>will have not only met the conditions of their firm choice, but will have exceeded them</a:t>
            </a:r>
            <a:r>
              <a:rPr lang="en-US" sz="2400" dirty="0" smtClean="0">
                <a:solidFill>
                  <a:prstClr val="black">
                    <a:lumMod val="65000"/>
                    <a:lumOff val="35000"/>
                  </a:prstClr>
                </a:solidFill>
              </a:rPr>
              <a:t>.</a:t>
            </a:r>
          </a:p>
          <a:p>
            <a:pPr marL="285750" indent="-285750">
              <a:buClr>
                <a:prstClr val="black">
                  <a:lumMod val="65000"/>
                  <a:lumOff val="35000"/>
                </a:prstClr>
              </a:buClr>
              <a:buFont typeface="Arial" panose="020B0604020202020204" pitchFamily="34" charset="0"/>
              <a:buChar char="•"/>
            </a:pPr>
            <a:r>
              <a:rPr lang="en-US" sz="2400" dirty="0" smtClean="0">
                <a:solidFill>
                  <a:prstClr val="black">
                    <a:lumMod val="65000"/>
                    <a:lumOff val="35000"/>
                  </a:prstClr>
                </a:solidFill>
              </a:rPr>
              <a:t>The </a:t>
            </a:r>
            <a:r>
              <a:rPr lang="en-US" sz="2400" dirty="0">
                <a:solidFill>
                  <a:prstClr val="black">
                    <a:lumMod val="65000"/>
                    <a:lumOff val="35000"/>
                  </a:prstClr>
                </a:solidFill>
              </a:rPr>
              <a:t>Adjustment process is for these applicants – it provides an opportunity for them to reconsider where and what to study</a:t>
            </a:r>
            <a:r>
              <a:rPr lang="en-US" sz="2400" dirty="0" smtClean="0">
                <a:solidFill>
                  <a:prstClr val="black">
                    <a:lumMod val="65000"/>
                    <a:lumOff val="35000"/>
                  </a:prstClr>
                </a:solidFill>
              </a:rPr>
              <a:t>.</a:t>
            </a:r>
          </a:p>
          <a:p>
            <a:pPr>
              <a:buClr>
                <a:srgbClr val="FF0000"/>
              </a:buClr>
            </a:pPr>
            <a:endParaRPr lang="en-US" sz="2400" dirty="0">
              <a:solidFill>
                <a:srgbClr val="595959"/>
              </a:solidFill>
            </a:endParaRPr>
          </a:p>
        </p:txBody>
      </p:sp>
    </p:spTree>
    <p:extLst>
      <p:ext uri="{BB962C8B-B14F-4D97-AF65-F5344CB8AC3E}">
        <p14:creationId xmlns:p14="http://schemas.microsoft.com/office/powerpoint/2010/main" val="30606321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smtClean="0"/>
              <a:t>What do I need to do now?</a:t>
            </a:r>
            <a:endParaRPr lang="en-GB" b="1" dirty="0"/>
          </a:p>
        </p:txBody>
      </p:sp>
      <p:sp>
        <p:nvSpPr>
          <p:cNvPr id="3" name="Content Placeholder 2"/>
          <p:cNvSpPr>
            <a:spLocks noGrp="1"/>
          </p:cNvSpPr>
          <p:nvPr>
            <p:ph idx="1"/>
          </p:nvPr>
        </p:nvSpPr>
        <p:spPr/>
        <p:txBody>
          <a:bodyPr>
            <a:normAutofit/>
          </a:bodyPr>
          <a:lstStyle/>
          <a:p>
            <a:pPr marL="452628" indent="-342900"/>
            <a:r>
              <a:rPr lang="en-GB" dirty="0" smtClean="0"/>
              <a:t>Student Finance Application- late Feb/early March</a:t>
            </a:r>
          </a:p>
          <a:p>
            <a:pPr marL="452628" indent="-342900"/>
            <a:r>
              <a:rPr lang="en-GB" dirty="0" smtClean="0"/>
              <a:t>Accommodation application</a:t>
            </a:r>
          </a:p>
          <a:p>
            <a:pPr marL="452628" indent="-342900"/>
            <a:r>
              <a:rPr lang="en-GB" dirty="0" smtClean="0"/>
              <a:t>Bursary Application</a:t>
            </a:r>
          </a:p>
          <a:p>
            <a:pPr marL="109728" indent="0">
              <a:buNone/>
            </a:pPr>
            <a:endParaRPr lang="en-GB" dirty="0" smtClean="0"/>
          </a:p>
          <a:p>
            <a:pPr marL="109728" indent="0">
              <a:buNone/>
            </a:pPr>
            <a:endParaRPr lang="en-GB" dirty="0"/>
          </a:p>
          <a:p>
            <a:pPr marL="109728" indent="0">
              <a:buNone/>
            </a:pPr>
            <a:r>
              <a:rPr lang="en-GB" dirty="0" smtClean="0"/>
              <a:t>No-one will be chasing you! There are no movements on deadlines.</a:t>
            </a:r>
            <a:endParaRPr lang="en-GB" dirty="0"/>
          </a:p>
        </p:txBody>
      </p:sp>
    </p:spTree>
    <p:extLst>
      <p:ext uri="{BB962C8B-B14F-4D97-AF65-F5344CB8AC3E}">
        <p14:creationId xmlns:p14="http://schemas.microsoft.com/office/powerpoint/2010/main" val="35771035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Notice</a:t>
            </a:r>
            <a:endParaRPr lang="en-GB" b="1" dirty="0"/>
          </a:p>
        </p:txBody>
      </p:sp>
      <p:sp>
        <p:nvSpPr>
          <p:cNvPr id="4" name="TextBox 3"/>
          <p:cNvSpPr txBox="1"/>
          <p:nvPr/>
        </p:nvSpPr>
        <p:spPr>
          <a:xfrm>
            <a:off x="1251284" y="2538663"/>
            <a:ext cx="6816950" cy="3416320"/>
          </a:xfrm>
          <a:prstGeom prst="rect">
            <a:avLst/>
          </a:prstGeom>
          <a:noFill/>
        </p:spPr>
        <p:txBody>
          <a:bodyPr wrap="square" rtlCol="0">
            <a:spAutoFit/>
          </a:bodyPr>
          <a:lstStyle/>
          <a:p>
            <a:r>
              <a:rPr lang="en-GB" dirty="0"/>
              <a:t>Missed coursework deadline</a:t>
            </a:r>
          </a:p>
          <a:p>
            <a:r>
              <a:rPr lang="en-GB" dirty="0"/>
              <a:t>Did not attend today’s lesson, needs to access Firefly for lesson</a:t>
            </a:r>
          </a:p>
          <a:p>
            <a:r>
              <a:rPr lang="en-GB" dirty="0"/>
              <a:t>Feedback not followed in work</a:t>
            </a:r>
          </a:p>
          <a:p>
            <a:r>
              <a:rPr lang="en-GB" dirty="0"/>
              <a:t>Did not attend intervention arranged</a:t>
            </a:r>
          </a:p>
          <a:p>
            <a:r>
              <a:rPr lang="en-GB" dirty="0"/>
              <a:t>Attendance concern in registration</a:t>
            </a:r>
          </a:p>
          <a:p>
            <a:r>
              <a:rPr lang="en-GB" dirty="0"/>
              <a:t>Poor work ethic in supervised study</a:t>
            </a:r>
          </a:p>
          <a:p>
            <a:r>
              <a:rPr lang="en-GB" dirty="0"/>
              <a:t>Folders/resources not bought to lesson</a:t>
            </a:r>
          </a:p>
          <a:p>
            <a:r>
              <a:rPr lang="en-GB" dirty="0"/>
              <a:t>Missed homework / incomplete homework</a:t>
            </a:r>
          </a:p>
          <a:p>
            <a:r>
              <a:rPr lang="en-GB" dirty="0"/>
              <a:t>Poor attitude to learning in lesson – not </a:t>
            </a:r>
            <a:r>
              <a:rPr lang="en-GB" dirty="0" smtClean="0"/>
              <a:t>partaking</a:t>
            </a:r>
          </a:p>
          <a:p>
            <a:r>
              <a:rPr lang="en-GB" dirty="0" smtClean="0"/>
              <a:t>(Excellent classwork, Excellent homework, Good Ethical Contribution, Phone call praise, Positive Attitude)</a:t>
            </a:r>
            <a:endParaRPr lang="en-GB" dirty="0"/>
          </a:p>
        </p:txBody>
      </p:sp>
    </p:spTree>
    <p:extLst>
      <p:ext uri="{BB962C8B-B14F-4D97-AF65-F5344CB8AC3E}">
        <p14:creationId xmlns:p14="http://schemas.microsoft.com/office/powerpoint/2010/main" val="4205130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1026" name="Picture 2" descr="C:\Users\kbernard\AppData\Local\Microsoft\Windows\Temporary Internet Files\Content.Outlook\KPPME7L2\IMG_47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484784"/>
            <a:ext cx="4909007" cy="4018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9696107"/>
      </p:ext>
    </p:extLst>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10.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2213</TotalTime>
  <Words>1452</Words>
  <Application>Microsoft Office PowerPoint</Application>
  <PresentationFormat>On-screen Show (4:3)</PresentationFormat>
  <Paragraphs>319</Paragraphs>
  <Slides>31</Slides>
  <Notes>24</Notes>
  <HiddenSlides>1</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31</vt:i4>
      </vt:variant>
    </vt:vector>
  </HeadingPairs>
  <TitlesOfParts>
    <vt:vector size="42" baseType="lpstr">
      <vt:lpstr>ＭＳ Ｐゴシック</vt:lpstr>
      <vt:lpstr>Arial</vt:lpstr>
      <vt:lpstr>Calibri</vt:lpstr>
      <vt:lpstr>Century Gothic</vt:lpstr>
      <vt:lpstr>Frutiger55Roman</vt:lpstr>
      <vt:lpstr>FS Albert Pro</vt:lpstr>
      <vt:lpstr>HelveticaNeueLT Std</vt:lpstr>
      <vt:lpstr>Wingdings 2</vt:lpstr>
      <vt:lpstr>Office Theme</vt:lpstr>
      <vt:lpstr>1_Office Theme</vt:lpstr>
      <vt:lpstr>Austin</vt:lpstr>
      <vt:lpstr>PowerPoint Presentation</vt:lpstr>
      <vt:lpstr>PowerPoint Presentation</vt:lpstr>
      <vt:lpstr>PowerPoint Presentation</vt:lpstr>
      <vt:lpstr>PowerPoint Presentation</vt:lpstr>
      <vt:lpstr>PowerPoint Presentation</vt:lpstr>
      <vt:lpstr>MAINTENANCE LOAN 2019/20 MAXIMUM RATES</vt:lpstr>
      <vt:lpstr>PowerPoint Presentation</vt:lpstr>
      <vt:lpstr>PowerPoint Presentation</vt:lpstr>
      <vt:lpstr>University of Bedfordshire Scholarships/ Bursaries</vt:lpstr>
      <vt:lpstr>PowerPoint Presentation</vt:lpstr>
      <vt:lpstr>STUDENT LOAN REPAYMENTS AN OVERVIEW</vt:lpstr>
      <vt:lpstr>PowerPoint Presentation</vt:lpstr>
      <vt:lpstr>PowerPoint Presentation</vt:lpstr>
      <vt:lpstr>PowerPoint Presentation</vt:lpstr>
      <vt:lpstr>PowerPoint Presentation</vt:lpstr>
      <vt:lpstr>PowerPoint Presentation</vt:lpstr>
      <vt:lpstr>HOW MUCH? BOOKS &amp; RESOURCES </vt:lpstr>
      <vt:lpstr>HOW MUCH? TRAVEL</vt:lpstr>
      <vt:lpstr>PowerPoint Presentation</vt:lpstr>
      <vt:lpstr>PowerPoint Presentation</vt:lpstr>
      <vt:lpstr>PowerPoint Presentation</vt:lpstr>
      <vt:lpstr>PowerPoint Presentation</vt:lpstr>
      <vt:lpstr>Making your Choice</vt:lpstr>
      <vt:lpstr>PowerPoint Presentation</vt:lpstr>
      <vt:lpstr>Accommodation Choices</vt:lpstr>
      <vt:lpstr>PowerPoint Presentation</vt:lpstr>
      <vt:lpstr>PowerPoint Presentation</vt:lpstr>
      <vt:lpstr>PowerPoint Presentation</vt:lpstr>
      <vt:lpstr>What do I need to do now?</vt:lpstr>
      <vt:lpstr>Notice</vt:lpstr>
      <vt:lpstr>PowerPoint Presentation</vt:lpstr>
    </vt:vector>
  </TitlesOfParts>
  <Company>University of Bedfordshire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Mick Hart</dc:creator>
  <cp:lastModifiedBy>ABamford</cp:lastModifiedBy>
  <cp:revision>281</cp:revision>
  <cp:lastPrinted>2016-11-25T10:53:13Z</cp:lastPrinted>
  <dcterms:created xsi:type="dcterms:W3CDTF">2013-04-11T07:13:13Z</dcterms:created>
  <dcterms:modified xsi:type="dcterms:W3CDTF">2019-09-20T08:29:32Z</dcterms:modified>
</cp:coreProperties>
</file>