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8" r:id="rId12"/>
    <p:sldId id="269" r:id="rId13"/>
    <p:sldId id="270" r:id="rId14"/>
    <p:sldId id="265" r:id="rId15"/>
    <p:sldId id="271" r:id="rId16"/>
    <p:sldId id="277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55" autoAdjust="0"/>
    <p:restoredTop sz="94660"/>
  </p:normalViewPr>
  <p:slideViewPr>
    <p:cSldViewPr snapToGrid="0">
      <p:cViewPr>
        <p:scale>
          <a:sx n="100" d="100"/>
          <a:sy n="100" d="100"/>
        </p:scale>
        <p:origin x="702" y="4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15376" y="1992160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376" y="4583347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2421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microsoft.com/office/2007/relationships/hdphoto" Target="../media/hdphoto1.wdp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>
            <a:off x="0" y="1"/>
            <a:ext cx="12192000" cy="6857999"/>
            <a:chOff x="0" y="1"/>
            <a:chExt cx="12192000" cy="6857999"/>
          </a:xfrm>
        </p:grpSpPr>
        <p:grpSp>
          <p:nvGrpSpPr>
            <p:cNvPr id="16" name="Group 15"/>
            <p:cNvGrpSpPr/>
            <p:nvPr/>
          </p:nvGrpSpPr>
          <p:grpSpPr>
            <a:xfrm>
              <a:off x="0" y="1"/>
              <a:ext cx="12192000" cy="1897626"/>
              <a:chOff x="0" y="235974"/>
              <a:chExt cx="12192000" cy="1897626"/>
            </a:xfrm>
          </p:grpSpPr>
          <p:pic>
            <p:nvPicPr>
              <p:cNvPr id="21" name="Picture 20"/>
              <p:cNvPicPr>
                <a:picLocks noChangeAspect="1"/>
              </p:cNvPicPr>
              <p:nvPr/>
            </p:nvPicPr>
            <p:blipFill rotWithShape="1">
              <a:blip r:embed="rId3"/>
              <a:srcRect l="1248" t="1627" r="1123" b="35526"/>
              <a:stretch/>
            </p:blipFill>
            <p:spPr>
              <a:xfrm>
                <a:off x="0" y="235974"/>
                <a:ext cx="7718324" cy="1897626"/>
              </a:xfrm>
              <a:prstGeom prst="rect">
                <a:avLst/>
              </a:prstGeom>
            </p:spPr>
          </p:pic>
          <p:pic>
            <p:nvPicPr>
              <p:cNvPr id="22" name="Picture 21"/>
              <p:cNvPicPr>
                <a:picLocks noChangeAspect="1"/>
              </p:cNvPicPr>
              <p:nvPr/>
            </p:nvPicPr>
            <p:blipFill rotWithShape="1">
              <a:blip r:embed="rId3"/>
              <a:srcRect l="55783" t="1627" r="1123" b="35526"/>
              <a:stretch/>
            </p:blipFill>
            <p:spPr>
              <a:xfrm>
                <a:off x="7718317" y="235974"/>
                <a:ext cx="4473683" cy="1897626"/>
              </a:xfrm>
              <a:prstGeom prst="rect">
                <a:avLst/>
              </a:prstGeom>
            </p:spPr>
          </p:pic>
        </p:grpSp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4"/>
            <a:srcRect l="2782" b="1051"/>
            <a:stretch/>
          </p:blipFill>
          <p:spPr>
            <a:xfrm>
              <a:off x="9832" y="1897627"/>
              <a:ext cx="3092862" cy="3411792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4"/>
            <a:srcRect l="2782" b="19729"/>
            <a:stretch/>
          </p:blipFill>
          <p:spPr>
            <a:xfrm>
              <a:off x="9832" y="4085304"/>
              <a:ext cx="3092862" cy="27726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5"/>
            <a:srcRect l="33382" t="46002"/>
            <a:stretch/>
          </p:blipFill>
          <p:spPr>
            <a:xfrm>
              <a:off x="0" y="6607139"/>
              <a:ext cx="12168000" cy="250861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6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49100" y="470015"/>
              <a:ext cx="1688940" cy="84132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567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0101" y="1668311"/>
            <a:ext cx="9144000" cy="1093940"/>
          </a:xfrm>
        </p:spPr>
        <p:txBody>
          <a:bodyPr/>
          <a:lstStyle/>
          <a:p>
            <a:r>
              <a:rPr lang="en-GB" sz="4000" dirty="0">
                <a:latin typeface="Book Antiqua" pitchFamily="18" charset="0"/>
              </a:rPr>
              <a:t> </a:t>
            </a:r>
            <a:r>
              <a:rPr lang="en-GB" sz="4000" i="1" dirty="0"/>
              <a:t>‘PRIMUS SERVUS DEI’</a:t>
            </a:r>
            <a:r>
              <a:rPr lang="en-GB" sz="4000" dirty="0"/>
              <a:t> </a:t>
            </a:r>
            <a:r>
              <a:rPr lang="en-GB" sz="4000" dirty="0">
                <a:latin typeface="Book Antiqua" pitchFamily="18" charset="0"/>
              </a:rPr>
              <a:t/>
            </a:r>
            <a:br>
              <a:rPr lang="en-GB" sz="4000" dirty="0">
                <a:latin typeface="Book Antiqua" pitchFamily="18" charset="0"/>
              </a:rPr>
            </a:br>
            <a:r>
              <a:rPr lang="en-GB" sz="2400" dirty="0">
                <a:latin typeface="Book Antiqua" pitchFamily="18" charset="0"/>
              </a:rPr>
              <a:t>Our school is a community where we strive to:</a:t>
            </a:r>
            <a:endParaRPr lang="en-GB" sz="2400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560375" y="2694307"/>
            <a:ext cx="7155250" cy="3369063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Tx/>
              <a:buNone/>
            </a:pPr>
            <a:endParaRPr lang="en-GB" sz="900" b="1" dirty="0" smtClean="0">
              <a:solidFill>
                <a:srgbClr val="FFCC00"/>
              </a:solidFill>
              <a:latin typeface="Book Antiqua" pitchFamily="18" charset="0"/>
            </a:endParaRPr>
          </a:p>
          <a:p>
            <a:pPr algn="l">
              <a:lnSpc>
                <a:spcPct val="80000"/>
              </a:lnSpc>
              <a:buFontTx/>
              <a:buNone/>
            </a:pPr>
            <a:r>
              <a:rPr lang="en-GB" sz="1800" b="1" dirty="0" smtClean="0"/>
              <a:t>Ensure that Faith is lived, taught and celebrated</a:t>
            </a:r>
          </a:p>
          <a:p>
            <a:pPr algn="l">
              <a:lnSpc>
                <a:spcPct val="80000"/>
              </a:lnSpc>
              <a:buFontTx/>
              <a:buNone/>
            </a:pPr>
            <a:endParaRPr lang="en-GB" sz="1050" b="1" dirty="0" smtClean="0"/>
          </a:p>
          <a:p>
            <a:pPr algn="l">
              <a:lnSpc>
                <a:spcPct val="80000"/>
              </a:lnSpc>
              <a:buFontTx/>
              <a:buNone/>
            </a:pPr>
            <a:r>
              <a:rPr lang="en-GB" sz="1800" b="1" dirty="0" smtClean="0"/>
              <a:t>Create exciting learning which enables all to experience fullness of life</a:t>
            </a:r>
          </a:p>
          <a:p>
            <a:pPr algn="l">
              <a:lnSpc>
                <a:spcPct val="80000"/>
              </a:lnSpc>
              <a:buFontTx/>
              <a:buNone/>
            </a:pPr>
            <a:endParaRPr lang="en-GB" sz="1050" b="1" dirty="0" smtClean="0"/>
          </a:p>
          <a:p>
            <a:pPr algn="l">
              <a:lnSpc>
                <a:spcPct val="80000"/>
              </a:lnSpc>
              <a:buFontTx/>
              <a:buNone/>
            </a:pPr>
            <a:r>
              <a:rPr lang="en-GB" sz="1800" b="1" dirty="0" smtClean="0"/>
              <a:t>Nurture the unique, prize the diverse and enjoy equality</a:t>
            </a:r>
          </a:p>
          <a:p>
            <a:pPr algn="l">
              <a:lnSpc>
                <a:spcPct val="80000"/>
              </a:lnSpc>
              <a:buFontTx/>
              <a:buNone/>
            </a:pPr>
            <a:endParaRPr lang="en-GB" sz="1050" b="1" dirty="0" smtClean="0"/>
          </a:p>
          <a:p>
            <a:pPr algn="l">
              <a:lnSpc>
                <a:spcPct val="80000"/>
              </a:lnSpc>
              <a:buFontTx/>
              <a:buNone/>
            </a:pPr>
            <a:r>
              <a:rPr lang="en-GB" sz="1800" b="1" dirty="0" smtClean="0"/>
              <a:t>Inspire, challenge and support one another as we journey together</a:t>
            </a:r>
          </a:p>
          <a:p>
            <a:pPr algn="l">
              <a:lnSpc>
                <a:spcPct val="80000"/>
              </a:lnSpc>
              <a:buFontTx/>
              <a:buNone/>
            </a:pPr>
            <a:endParaRPr lang="en-GB" sz="1050" b="1" dirty="0" smtClean="0"/>
          </a:p>
          <a:p>
            <a:pPr algn="l">
              <a:lnSpc>
                <a:spcPct val="80000"/>
              </a:lnSpc>
              <a:buFontTx/>
              <a:buNone/>
            </a:pPr>
            <a:r>
              <a:rPr lang="en-GB" sz="1800" b="1" dirty="0" smtClean="0"/>
              <a:t>Be a witness to the truth of Christ as we work with our wider community</a:t>
            </a:r>
          </a:p>
          <a:p>
            <a:pPr algn="l">
              <a:lnSpc>
                <a:spcPct val="80000"/>
              </a:lnSpc>
              <a:buFontTx/>
              <a:buNone/>
            </a:pPr>
            <a:endParaRPr lang="en-GB" sz="1050" b="1" dirty="0" smtClean="0"/>
          </a:p>
          <a:p>
            <a:pPr algn="l">
              <a:lnSpc>
                <a:spcPct val="80000"/>
              </a:lnSpc>
              <a:buFontTx/>
              <a:buNone/>
            </a:pPr>
            <a:r>
              <a:rPr lang="en-GB" sz="1800" b="1" dirty="0" smtClean="0"/>
              <a:t>Value and celebrate the achievements of all</a:t>
            </a:r>
            <a:endParaRPr lang="en-US" sz="1800" b="1" dirty="0" smtClean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12067"/>
          <a:stretch/>
        </p:blipFill>
        <p:spPr>
          <a:xfrm>
            <a:off x="2099718" y="2675257"/>
            <a:ext cx="633957" cy="770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5" descr="english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097"/>
          <a:stretch/>
        </p:blipFill>
        <p:spPr>
          <a:xfrm>
            <a:off x="2099718" y="3547196"/>
            <a:ext cx="567282" cy="501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9" descr="DSC0037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90" r="14054" b="20013"/>
          <a:stretch/>
        </p:blipFill>
        <p:spPr bwMode="auto">
          <a:xfrm>
            <a:off x="2109243" y="4149680"/>
            <a:ext cx="557757" cy="462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rclimbi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242" y="4709781"/>
            <a:ext cx="557757" cy="636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 descr="GCS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999" b="10838"/>
          <a:stretch/>
        </p:blipFill>
        <p:spPr bwMode="auto">
          <a:xfrm>
            <a:off x="2109243" y="5447003"/>
            <a:ext cx="557756" cy="43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 descr="6th form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" t="-1" r="12095" b="11701"/>
          <a:stretch/>
        </p:blipFill>
        <p:spPr bwMode="auto">
          <a:xfrm>
            <a:off x="2109244" y="5976089"/>
            <a:ext cx="624432" cy="454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41316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15376" y="1992160"/>
            <a:ext cx="9144000" cy="1150836"/>
          </a:xfrm>
        </p:spPr>
        <p:txBody>
          <a:bodyPr/>
          <a:lstStyle/>
          <a:p>
            <a:r>
              <a:rPr lang="en-GB" sz="4400" dirty="0" smtClean="0"/>
              <a:t>Mr Bonner</a:t>
            </a:r>
            <a:br>
              <a:rPr lang="en-GB" sz="4400" dirty="0" smtClean="0"/>
            </a:br>
            <a:r>
              <a:rPr lang="en-GB" sz="4400" dirty="0" smtClean="0"/>
              <a:t>Head Teacher</a:t>
            </a:r>
            <a:endParaRPr lang="en-GB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3793" y="3076321"/>
            <a:ext cx="4407166" cy="3502151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15165557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8563" y="2458126"/>
            <a:ext cx="8505371" cy="2086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90000"/>
              </a:lnSpc>
              <a:buChar char="•"/>
            </a:pPr>
            <a:r>
              <a:rPr lang="en-GB" sz="2400" dirty="0" smtClean="0"/>
              <a:t>Introduce </a:t>
            </a:r>
            <a:r>
              <a:rPr lang="en-GB" sz="2400" dirty="0"/>
              <a:t>you to the school</a:t>
            </a:r>
          </a:p>
          <a:p>
            <a:pPr marL="457200" lvl="0" indent="-457200">
              <a:lnSpc>
                <a:spcPct val="90000"/>
              </a:lnSpc>
              <a:buChar char="•"/>
            </a:pPr>
            <a:r>
              <a:rPr lang="en-GB" sz="2400" dirty="0"/>
              <a:t>Give you a little insight into Year 7 and our expectations for your time with us at St Thomas More </a:t>
            </a:r>
            <a:endParaRPr lang="en-GB" sz="2400" dirty="0" smtClean="0"/>
          </a:p>
          <a:p>
            <a:pPr lvl="0">
              <a:lnSpc>
                <a:spcPct val="90000"/>
              </a:lnSpc>
            </a:pPr>
            <a:r>
              <a:rPr lang="en-GB" sz="2400" dirty="0" smtClean="0"/>
              <a:t> </a:t>
            </a:r>
            <a:endParaRPr lang="en-GB" sz="2400" dirty="0"/>
          </a:p>
          <a:p>
            <a:pPr lvl="0">
              <a:lnSpc>
                <a:spcPct val="90000"/>
              </a:lnSpc>
            </a:pPr>
            <a:r>
              <a:rPr lang="en-GB" sz="2400" dirty="0"/>
              <a:t>We are here to support and encourage our students at every stage and we look forward to getting to know you all individually. 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85725" y="2305050"/>
            <a:ext cx="2971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The aim of this presentation 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 smtClean="0"/>
              <a:t>is </a:t>
            </a:r>
            <a:r>
              <a:rPr lang="en-GB" sz="3600" dirty="0"/>
              <a:t>to:</a:t>
            </a:r>
          </a:p>
        </p:txBody>
      </p:sp>
    </p:spTree>
    <p:extLst>
      <p:ext uri="{BB962C8B-B14F-4D97-AF65-F5344CB8AC3E}">
        <p14:creationId xmlns:p14="http://schemas.microsoft.com/office/powerpoint/2010/main" val="18302726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 noGrp="1"/>
          </p:cNvSpPr>
          <p:nvPr>
            <p:ph type="subTitle" idx="1"/>
          </p:nvPr>
        </p:nvSpPr>
        <p:spPr>
          <a:xfrm>
            <a:off x="3056654" y="2443988"/>
            <a:ext cx="8692660" cy="3728212"/>
          </a:xfrm>
        </p:spPr>
        <p:txBody>
          <a:bodyPr/>
          <a:lstStyle/>
          <a:p>
            <a:pPr lvl="0"/>
            <a:r>
              <a:rPr lang="en-GB" sz="4000" dirty="0"/>
              <a:t>Our expectations of our students are very high in terms of attendance, punctuality, uniform, presentation, behaviour and commitment to every class and to their </a:t>
            </a:r>
            <a:r>
              <a:rPr lang="en-GB" sz="4000" dirty="0" smtClean="0"/>
              <a:t>coursework/homework</a:t>
            </a:r>
            <a:r>
              <a:rPr lang="en-GB" sz="4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092704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3260725" y="2390775"/>
            <a:ext cx="8128000" cy="3990291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100"/>
              </a:spcBef>
            </a:pPr>
            <a:r>
              <a:rPr lang="en-GB" dirty="0" smtClean="0">
                <a:solidFill>
                  <a:srgbClr val="EF6611"/>
                </a:solidFill>
              </a:rPr>
              <a:t>SUBJECTS STUDIED THROUGH KEY STAGE 3 (Yr7-9)</a:t>
            </a:r>
          </a:p>
          <a:p>
            <a:endParaRPr lang="en-GB" dirty="0" smtClean="0"/>
          </a:p>
          <a:p>
            <a:r>
              <a:rPr lang="en-GB" dirty="0" smtClean="0"/>
              <a:t>		</a:t>
            </a:r>
          </a:p>
          <a:p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5054831"/>
              </p:ext>
            </p:extLst>
          </p:nvPr>
        </p:nvGraphicFramePr>
        <p:xfrm>
          <a:off x="3260726" y="2943226"/>
          <a:ext cx="8127999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9333"/>
                <a:gridCol w="2709333"/>
                <a:gridCol w="2709333"/>
              </a:tblGrid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RE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GEOGRAPHY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ART</a:t>
                      </a:r>
                      <a:endParaRPr lang="en-GB" dirty="0"/>
                    </a:p>
                  </a:txBody>
                  <a:tcPr anchor="ctr"/>
                </a:tc>
              </a:tr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ENGLISH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DRAMA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FOOD</a:t>
                      </a:r>
                      <a:endParaRPr lang="en-GB" dirty="0"/>
                    </a:p>
                  </a:txBody>
                  <a:tcPr anchor="ctr"/>
                </a:tc>
              </a:tr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MATHS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MUSIC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FRENCH</a:t>
                      </a:r>
                      <a:endParaRPr lang="en-GB" dirty="0"/>
                    </a:p>
                  </a:txBody>
                  <a:tcPr anchor="ctr"/>
                </a:tc>
              </a:tr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SCIENCE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IT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DT</a:t>
                      </a:r>
                      <a:endParaRPr lang="en-GB" dirty="0"/>
                    </a:p>
                  </a:txBody>
                  <a:tcPr anchor="ctr"/>
                </a:tc>
              </a:tr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HISTORY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PE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PSHE</a:t>
                      </a:r>
                      <a:endParaRPr lang="en-GB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6200" y="2505075"/>
            <a:ext cx="26098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The Curriculum  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666012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 noGrp="1"/>
          </p:cNvSpPr>
          <p:nvPr>
            <p:ph type="subTitle" idx="1"/>
          </p:nvPr>
        </p:nvSpPr>
        <p:spPr>
          <a:xfrm>
            <a:off x="3619499" y="2505074"/>
            <a:ext cx="8410575" cy="3467101"/>
          </a:xfrm>
        </p:spPr>
        <p:txBody>
          <a:bodyPr/>
          <a:lstStyle/>
          <a:p>
            <a:pPr marL="457200" lvl="0" indent="-457200" algn="l">
              <a:buChar char="•"/>
            </a:pPr>
            <a:r>
              <a:rPr lang="en-GB" sz="2800" dirty="0" smtClean="0"/>
              <a:t>Every </a:t>
            </a:r>
            <a:r>
              <a:rPr lang="en-GB" sz="2800" dirty="0"/>
              <a:t>term</a:t>
            </a:r>
          </a:p>
          <a:p>
            <a:pPr marL="457200" lvl="0" indent="-457200" algn="l">
              <a:buChar char="•"/>
            </a:pPr>
            <a:r>
              <a:rPr lang="en-GB" sz="2800" dirty="0"/>
              <a:t>Measured using the </a:t>
            </a:r>
            <a:r>
              <a:rPr lang="en-GB" sz="2800" dirty="0" smtClean="0"/>
              <a:t>terms</a:t>
            </a:r>
          </a:p>
          <a:p>
            <a:pPr marL="1371600" lvl="2" indent="-457200" algn="l">
              <a:buFont typeface="Wingdings" panose="05000000000000000000" pitchFamily="2" charset="2"/>
              <a:buChar char="Ø"/>
            </a:pPr>
            <a:r>
              <a:rPr lang="en-GB" sz="2400" dirty="0" smtClean="0"/>
              <a:t>Emerging</a:t>
            </a:r>
            <a:r>
              <a:rPr lang="en-GB" sz="2400" dirty="0"/>
              <a:t>, Expected, Exceeding </a:t>
            </a:r>
            <a:endParaRPr lang="en-GB" sz="2800" dirty="0"/>
          </a:p>
          <a:p>
            <a:pPr marL="457200" lvl="0" indent="-457200" algn="l">
              <a:buChar char="•"/>
            </a:pPr>
            <a:r>
              <a:rPr lang="en-GB" sz="2800" dirty="0"/>
              <a:t>Feedback on current work</a:t>
            </a:r>
          </a:p>
          <a:p>
            <a:pPr marL="457200" lvl="0" indent="-457200" algn="l">
              <a:buChar char="•"/>
            </a:pPr>
            <a:r>
              <a:rPr lang="en-GB" sz="2800" dirty="0"/>
              <a:t>Predicted outcomes</a:t>
            </a:r>
          </a:p>
          <a:p>
            <a:pPr marL="457200" lvl="0" indent="-457200" algn="l">
              <a:buChar char="•"/>
            </a:pPr>
            <a:r>
              <a:rPr lang="en-GB" sz="2800" dirty="0"/>
              <a:t>Behaviour, Effort, Home Work:1 / 2 / 3</a:t>
            </a:r>
          </a:p>
          <a:p>
            <a:pPr lvl="0"/>
            <a:endParaRPr lang="en-GB" sz="4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14300" y="2228850"/>
            <a:ext cx="291465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3200" dirty="0"/>
              <a:t>Tracking at </a:t>
            </a:r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 smtClean="0"/>
              <a:t>St </a:t>
            </a:r>
            <a:r>
              <a:rPr lang="en-GB" sz="3200" dirty="0"/>
              <a:t>Thomas More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21729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 noGrp="1"/>
          </p:cNvSpPr>
          <p:nvPr>
            <p:ph type="subTitle" idx="1"/>
          </p:nvPr>
        </p:nvSpPr>
        <p:spPr>
          <a:xfrm>
            <a:off x="2868984" y="1882920"/>
            <a:ext cx="7992889" cy="4680520"/>
          </a:xfrm>
        </p:spPr>
        <p:txBody>
          <a:bodyPr/>
          <a:lstStyle/>
          <a:p>
            <a:pPr lvl="0">
              <a:spcBef>
                <a:spcPts val="1300"/>
              </a:spcBef>
            </a:pPr>
            <a:endParaRPr lang="en-GB" sz="4400" b="1" dirty="0"/>
          </a:p>
          <a:p>
            <a:pPr lvl="0">
              <a:spcBef>
                <a:spcPts val="1300"/>
              </a:spcBef>
            </a:pPr>
            <a:r>
              <a:rPr lang="en-GB" sz="4400" dirty="0"/>
              <a:t>Mr Kennard</a:t>
            </a:r>
          </a:p>
          <a:p>
            <a:pPr lvl="0">
              <a:spcBef>
                <a:spcPts val="1300"/>
              </a:spcBef>
            </a:pPr>
            <a:r>
              <a:rPr lang="en-GB" sz="4000" dirty="0"/>
              <a:t>Year 7 Progress Coordinator</a:t>
            </a:r>
          </a:p>
        </p:txBody>
      </p:sp>
    </p:spTree>
    <p:extLst>
      <p:ext uri="{BB962C8B-B14F-4D97-AF65-F5344CB8AC3E}">
        <p14:creationId xmlns:p14="http://schemas.microsoft.com/office/powerpoint/2010/main" val="37676117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8580" y="2276475"/>
            <a:ext cx="2978470" cy="808191"/>
          </a:xfrm>
        </p:spPr>
        <p:txBody>
          <a:bodyPr/>
          <a:lstStyle/>
          <a:p>
            <a:pPr lvl="0"/>
            <a:r>
              <a:rPr lang="en-GB" sz="4000" b="1" dirty="0" smtClean="0"/>
              <a:t>Who is he?</a:t>
            </a:r>
            <a:endParaRPr lang="en-GB" sz="4000" dirty="0"/>
          </a:p>
        </p:txBody>
      </p:sp>
      <p:sp>
        <p:nvSpPr>
          <p:cNvPr id="4" name="TextBox 3"/>
          <p:cNvSpPr txBox="1"/>
          <p:nvPr/>
        </p:nvSpPr>
        <p:spPr>
          <a:xfrm>
            <a:off x="3067049" y="2195666"/>
            <a:ext cx="8734425" cy="440120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 dirty="0">
                <a:uFillTx/>
                <a:ea typeface=""/>
                <a:cs typeface=""/>
              </a:rPr>
              <a:t>It will be </a:t>
            </a:r>
            <a:r>
              <a:rPr lang="en-GB" sz="2800" b="0" i="0" u="none" strike="noStrike" kern="0" cap="none" spc="0" baseline="0" dirty="0">
                <a:uFillTx/>
                <a:ea typeface=""/>
                <a:cs typeface=""/>
              </a:rPr>
              <a:t>his</a:t>
            </a:r>
            <a:r>
              <a:rPr lang="en-GB" sz="2800" b="0" i="0" u="none" strike="noStrike" kern="1200" cap="none" spc="0" baseline="0" dirty="0">
                <a:uFillTx/>
                <a:ea typeface=""/>
                <a:cs typeface=""/>
              </a:rPr>
              <a:t> responsibility to monitor </a:t>
            </a:r>
            <a:r>
              <a:rPr lang="en-GB" sz="2800" b="0" i="0" u="none" strike="noStrike" kern="0" cap="none" spc="0" baseline="0" dirty="0">
                <a:uFillTx/>
                <a:ea typeface=""/>
                <a:cs typeface=""/>
              </a:rPr>
              <a:t>student</a:t>
            </a:r>
            <a:r>
              <a:rPr lang="en-GB" sz="2800" b="0" i="0" u="none" strike="noStrike" kern="1200" cap="none" spc="0" baseline="0" dirty="0">
                <a:uFillTx/>
                <a:ea typeface=""/>
                <a:cs typeface=""/>
              </a:rPr>
              <a:t> academic achievements and to implement strategies for improvement where </a:t>
            </a:r>
            <a:r>
              <a:rPr lang="en-GB" sz="2800" b="0" i="0" u="none" strike="noStrike" kern="1200" cap="none" spc="0" baseline="0" dirty="0" smtClean="0">
                <a:uFillTx/>
                <a:ea typeface=""/>
                <a:cs typeface=""/>
              </a:rPr>
              <a:t>necessary</a:t>
            </a:r>
            <a:br>
              <a:rPr lang="en-GB" sz="2800" b="0" i="0" u="none" strike="noStrike" kern="1200" cap="none" spc="0" baseline="0" dirty="0" smtClean="0">
                <a:uFillTx/>
                <a:ea typeface=""/>
                <a:cs typeface=""/>
              </a:rPr>
            </a:br>
            <a:endParaRPr lang="en-GB" sz="2800" b="0" i="0" u="none" strike="noStrike" kern="1200" cap="none" spc="0" baseline="0" dirty="0">
              <a:uFillTx/>
              <a:ea typeface=""/>
              <a:cs typeface="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0" cap="none" spc="0" baseline="0" dirty="0">
                <a:uFillTx/>
                <a:ea typeface=""/>
                <a:cs typeface=""/>
              </a:rPr>
              <a:t>He</a:t>
            </a:r>
            <a:r>
              <a:rPr lang="en-GB" sz="2800" b="0" i="0" u="none" strike="noStrike" kern="1200" cap="none" spc="0" baseline="0" dirty="0">
                <a:uFillTx/>
                <a:ea typeface=""/>
                <a:cs typeface=""/>
              </a:rPr>
              <a:t> will also facilitate any additional support that Year 7 </a:t>
            </a:r>
            <a:r>
              <a:rPr lang="en-GB" sz="2800" b="0" i="0" u="none" strike="noStrike" kern="0" cap="none" spc="0" baseline="0" dirty="0">
                <a:uFillTx/>
                <a:ea typeface=""/>
                <a:cs typeface=""/>
              </a:rPr>
              <a:t>students</a:t>
            </a:r>
            <a:r>
              <a:rPr lang="en-GB" sz="2800" b="0" i="0" u="none" strike="noStrike" kern="1200" cap="none" spc="0" baseline="0" dirty="0">
                <a:uFillTx/>
                <a:ea typeface=""/>
                <a:cs typeface=""/>
              </a:rPr>
              <a:t> may need </a:t>
            </a:r>
            <a:r>
              <a:rPr lang="en-GB" sz="2800" b="0" i="0" u="none" strike="noStrike" kern="1200" cap="none" spc="0" baseline="0" dirty="0" smtClean="0">
                <a:uFillTx/>
                <a:ea typeface=""/>
                <a:cs typeface=""/>
              </a:rPr>
              <a:t/>
            </a:r>
            <a:br>
              <a:rPr lang="en-GB" sz="2800" b="0" i="0" u="none" strike="noStrike" kern="1200" cap="none" spc="0" baseline="0" dirty="0" smtClean="0">
                <a:uFillTx/>
                <a:ea typeface=""/>
                <a:cs typeface=""/>
              </a:rPr>
            </a:br>
            <a:endParaRPr lang="en-GB" sz="2800" b="0" i="0" u="none" strike="noStrike" kern="1200" cap="none" spc="0" baseline="0" dirty="0" smtClean="0">
              <a:uFillTx/>
              <a:ea typeface=""/>
              <a:cs typeface=""/>
            </a:endParaRPr>
          </a:p>
          <a:p>
            <a:pPr marL="342900" indent="-342900"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kern="0" dirty="0">
                <a:ea typeface=""/>
                <a:cs typeface=""/>
              </a:rPr>
              <a:t>With an excellent team of tutors, our main focus is to ensure that the Year 7 students settle in quickly and start to achieve straight away </a:t>
            </a:r>
            <a:endParaRPr lang="en-GB" sz="2800" b="0" i="0" u="none" strike="noStrike" kern="1200" cap="none" spc="0" baseline="0" dirty="0">
              <a:uFillTx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20050742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77301" y="2525560"/>
            <a:ext cx="9144000" cy="2387600"/>
          </a:xfrm>
        </p:spPr>
        <p:txBody>
          <a:bodyPr/>
          <a:lstStyle/>
          <a:p>
            <a:pPr lvl="0">
              <a:spcBef>
                <a:spcPts val="1300"/>
              </a:spcBef>
            </a:pPr>
            <a:r>
              <a:rPr lang="en-GB" sz="4800" dirty="0"/>
              <a:t>Mrs Claxton</a:t>
            </a:r>
            <a:br>
              <a:rPr lang="en-GB" sz="4800" dirty="0"/>
            </a:br>
            <a:r>
              <a:rPr lang="en-GB" sz="4800" dirty="0"/>
              <a:t>Assistant Head Teacher</a:t>
            </a:r>
            <a:br>
              <a:rPr lang="en-GB" sz="4800" dirty="0"/>
            </a:br>
            <a:r>
              <a:rPr lang="en-GB" sz="4800" dirty="0"/>
              <a:t/>
            </a:r>
            <a:br>
              <a:rPr lang="en-GB" sz="4800" dirty="0"/>
            </a:br>
            <a:r>
              <a:rPr lang="en-GB" sz="4400" dirty="0" err="1"/>
              <a:t>SENCo</a:t>
            </a:r>
            <a:r>
              <a:rPr lang="en-GB" sz="4400" dirty="0"/>
              <a:t> and Student Support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1757293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2352277"/>
            <a:ext cx="3038475" cy="722011"/>
          </a:xfrm>
        </p:spPr>
        <p:txBody>
          <a:bodyPr/>
          <a:lstStyle/>
          <a:p>
            <a:r>
              <a:rPr lang="en-GB" dirty="0" smtClean="0"/>
              <a:t>Emmaus</a:t>
            </a:r>
            <a:endParaRPr lang="en-GB" dirty="0"/>
          </a:p>
        </p:txBody>
      </p:sp>
      <p:pic>
        <p:nvPicPr>
          <p:cNvPr id="4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7218" y="2066527"/>
            <a:ext cx="7866071" cy="3911346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6040627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8926" y="2253379"/>
            <a:ext cx="2975749" cy="979640"/>
          </a:xfrm>
        </p:spPr>
        <p:txBody>
          <a:bodyPr/>
          <a:lstStyle/>
          <a:p>
            <a:r>
              <a:rPr lang="en-GB" dirty="0" smtClean="0"/>
              <a:t>Emmaus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82176" y="2491503"/>
            <a:ext cx="8309749" cy="3457575"/>
          </a:xfrm>
        </p:spPr>
        <p:txBody>
          <a:bodyPr/>
          <a:lstStyle/>
          <a:p>
            <a:pPr marL="342900" lvl="0" indent="-342900" algn="l">
              <a:lnSpc>
                <a:spcPct val="100000"/>
              </a:lnSpc>
              <a:spcBef>
                <a:spcPts val="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dirty="0">
                <a:ea typeface=""/>
                <a:cs typeface=""/>
              </a:rPr>
              <a:t>It is very important that </a:t>
            </a:r>
            <a:r>
              <a:rPr lang="en-GB" sz="2000" kern="0" dirty="0">
                <a:ea typeface=""/>
                <a:cs typeface=""/>
              </a:rPr>
              <a:t>students</a:t>
            </a:r>
            <a:r>
              <a:rPr lang="en-GB" sz="2000" dirty="0">
                <a:ea typeface=""/>
                <a:cs typeface=""/>
              </a:rPr>
              <a:t> feel relaxed, enthused and ready to make a positive start at St Thomas More</a:t>
            </a:r>
          </a:p>
          <a:p>
            <a:pPr lvl="0" algn="l">
              <a:lnSpc>
                <a:spcPct val="100000"/>
              </a:lnSpc>
              <a:spcBef>
                <a:spcPts val="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dirty="0">
              <a:ea typeface=""/>
              <a:cs typeface=""/>
            </a:endParaRPr>
          </a:p>
          <a:p>
            <a:pPr marL="342900" lvl="0" indent="-342900" algn="l">
              <a:lnSpc>
                <a:spcPct val="100000"/>
              </a:lnSpc>
              <a:spcBef>
                <a:spcPts val="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dirty="0">
                <a:ea typeface=""/>
                <a:cs typeface=""/>
              </a:rPr>
              <a:t>At times however, </a:t>
            </a:r>
            <a:r>
              <a:rPr lang="en-GB" sz="2000" kern="0" dirty="0">
                <a:ea typeface=""/>
                <a:cs typeface=""/>
              </a:rPr>
              <a:t>students</a:t>
            </a:r>
            <a:r>
              <a:rPr lang="en-GB" sz="2000" dirty="0">
                <a:ea typeface=""/>
                <a:cs typeface=""/>
              </a:rPr>
              <a:t> will need extra support within areas of their schooling </a:t>
            </a:r>
          </a:p>
          <a:p>
            <a:pPr lvl="0" algn="l">
              <a:lnSpc>
                <a:spcPct val="100000"/>
              </a:lnSpc>
              <a:spcBef>
                <a:spcPts val="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dirty="0">
              <a:ea typeface=""/>
              <a:cs typeface=""/>
            </a:endParaRPr>
          </a:p>
          <a:p>
            <a:pPr marL="342900" lvl="0" indent="-342900" algn="l">
              <a:lnSpc>
                <a:spcPct val="100000"/>
              </a:lnSpc>
              <a:spcBef>
                <a:spcPts val="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dirty="0">
                <a:ea typeface=""/>
                <a:cs typeface=""/>
              </a:rPr>
              <a:t>A vast network of support is available to all Year 7 </a:t>
            </a:r>
            <a:r>
              <a:rPr lang="en-GB" sz="2000" kern="0" dirty="0">
                <a:ea typeface=""/>
                <a:cs typeface=""/>
              </a:rPr>
              <a:t>students</a:t>
            </a:r>
            <a:r>
              <a:rPr lang="en-GB" sz="2000" dirty="0">
                <a:ea typeface=""/>
                <a:cs typeface=""/>
              </a:rPr>
              <a:t> in addition to the Head of Year including form tutors, peer mentors and the Emmaus Team</a:t>
            </a:r>
            <a:endParaRPr lang="en-GB" sz="2000" dirty="0"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22178236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826" y="2524125"/>
            <a:ext cx="2985274" cy="2362200"/>
          </a:xfrm>
        </p:spPr>
        <p:txBody>
          <a:bodyPr/>
          <a:lstStyle/>
          <a:p>
            <a:r>
              <a:rPr lang="en-GB" sz="5400" dirty="0" smtClean="0"/>
              <a:t>Extra-curricular activities</a:t>
            </a:r>
            <a:endParaRPr lang="en-GB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57550" y="2524126"/>
            <a:ext cx="7677150" cy="3846278"/>
          </a:xfrm>
        </p:spPr>
        <p:txBody>
          <a:bodyPr/>
          <a:lstStyle/>
          <a:p>
            <a:pPr lvl="0"/>
            <a:r>
              <a:rPr lang="en-GB" dirty="0">
                <a:ea typeface=""/>
                <a:cs typeface=""/>
              </a:rPr>
              <a:t>Art, Drama, Music and sporting activities in which </a:t>
            </a:r>
            <a:r>
              <a:rPr lang="en-GB" kern="0" dirty="0">
                <a:ea typeface=""/>
                <a:cs typeface=""/>
              </a:rPr>
              <a:t>students</a:t>
            </a:r>
            <a:r>
              <a:rPr lang="en-GB" dirty="0">
                <a:ea typeface=""/>
                <a:cs typeface=""/>
              </a:rPr>
              <a:t> compete both locally and county-wide. </a:t>
            </a:r>
            <a:r>
              <a:rPr lang="en-GB" kern="0" dirty="0">
                <a:ea typeface=""/>
                <a:cs typeface=""/>
              </a:rPr>
              <a:t>Students</a:t>
            </a:r>
            <a:r>
              <a:rPr lang="en-GB" dirty="0">
                <a:ea typeface=""/>
                <a:cs typeface=""/>
              </a:rPr>
              <a:t> can aspire and work towards countless rewards including the opportunity to attend the Reward Trip at the end of the year.  </a:t>
            </a:r>
            <a:r>
              <a:rPr lang="en-GB" kern="0" dirty="0">
                <a:ea typeface=""/>
                <a:cs typeface=""/>
              </a:rPr>
              <a:t>Students</a:t>
            </a:r>
            <a:r>
              <a:rPr lang="en-GB" dirty="0">
                <a:ea typeface=""/>
                <a:cs typeface=""/>
              </a:rPr>
              <a:t> can also take pride in their school community by writing for the Year 7 Newspaper’</a:t>
            </a:r>
            <a:r>
              <a:rPr lang="en-GB" i="1" kern="0" dirty="0">
                <a:ea typeface=""/>
                <a:cs typeface=""/>
              </a:rPr>
              <a:t> The Quill</a:t>
            </a:r>
            <a:r>
              <a:rPr lang="en-GB" dirty="0">
                <a:ea typeface=""/>
                <a:cs typeface=""/>
              </a:rPr>
              <a:t>, and also by voicing their opinions in </a:t>
            </a:r>
            <a:r>
              <a:rPr lang="en-GB" i="1" dirty="0">
                <a:ea typeface=""/>
                <a:cs typeface=""/>
              </a:rPr>
              <a:t>Student Voice.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81142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220760"/>
            <a:ext cx="3248025" cy="3132290"/>
          </a:xfrm>
        </p:spPr>
        <p:txBody>
          <a:bodyPr/>
          <a:lstStyle/>
          <a:p>
            <a:r>
              <a:rPr lang="en-GB" sz="4400" dirty="0" smtClean="0"/>
              <a:t>Pride in ourselves and our Community</a:t>
            </a:r>
            <a:endParaRPr lang="en-GB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110392" y="1904999"/>
            <a:ext cx="3442933" cy="474341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Content Placeholder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34685">
            <a:off x="8716477" y="2851963"/>
            <a:ext cx="2846988" cy="284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8526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28253"/>
            <a:ext cx="3036386" cy="1424103"/>
          </a:xfrm>
        </p:spPr>
        <p:txBody>
          <a:bodyPr/>
          <a:lstStyle/>
          <a:p>
            <a:r>
              <a:rPr lang="en-GB" sz="4400" dirty="0" smtClean="0"/>
              <a:t>Not school shoes</a:t>
            </a:r>
            <a:endParaRPr lang="en-GB" sz="4400" dirty="0"/>
          </a:p>
        </p:txBody>
      </p:sp>
      <p:pic>
        <p:nvPicPr>
          <p:cNvPr id="4" name="Content Placeholder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1175" y="1939803"/>
            <a:ext cx="2453166" cy="2453166"/>
          </a:xfrm>
          <a:prstGeom prst="rect">
            <a:avLst/>
          </a:prstGeom>
        </p:spPr>
      </p:pic>
      <p:pic>
        <p:nvPicPr>
          <p:cNvPr id="5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6023" y="2101799"/>
            <a:ext cx="3325499" cy="22169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76965" y="4079233"/>
            <a:ext cx="2977376" cy="198491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4109" y="4382138"/>
            <a:ext cx="3325499" cy="2216999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9" name="Group 2"/>
          <p:cNvGrpSpPr/>
          <p:nvPr/>
        </p:nvGrpSpPr>
        <p:grpSpPr>
          <a:xfrm>
            <a:off x="3234109" y="1939803"/>
            <a:ext cx="2654195" cy="1889247"/>
            <a:chOff x="69439" y="1965045"/>
            <a:chExt cx="3325499" cy="2245373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9439" y="1965045"/>
              <a:ext cx="3325499" cy="2216999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11" name="Rectangle 1"/>
            <p:cNvSpPr/>
            <p:nvPr/>
          </p:nvSpPr>
          <p:spPr>
            <a:xfrm>
              <a:off x="232028" y="3577599"/>
              <a:ext cx="720080" cy="632819"/>
            </a:xfrm>
            <a:prstGeom prst="rect">
              <a:avLst/>
            </a:prstGeom>
            <a:solidFill>
              <a:srgbClr val="FFFFFF"/>
            </a:solidFill>
            <a:ln w="25402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2" name="Multiply 11"/>
          <p:cNvSpPr/>
          <p:nvPr/>
        </p:nvSpPr>
        <p:spPr>
          <a:xfrm>
            <a:off x="6255955" y="3210298"/>
            <a:ext cx="2630636" cy="3552330"/>
          </a:xfrm>
          <a:prstGeom prst="mathMultiply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21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826" y="2011191"/>
            <a:ext cx="3023374" cy="1669088"/>
          </a:xfrm>
        </p:spPr>
        <p:txBody>
          <a:bodyPr/>
          <a:lstStyle/>
          <a:p>
            <a:r>
              <a:rPr lang="en-GB" sz="5400" dirty="0" smtClean="0"/>
              <a:t>Transition Passport</a:t>
            </a:r>
            <a:endParaRPr lang="en-GB" sz="5400" dirty="0"/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20522626">
            <a:off x="3731396" y="2323124"/>
            <a:ext cx="2656551" cy="400601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6510886">
            <a:off x="9013684" y="1818813"/>
            <a:ext cx="1939414" cy="325853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6787376" y="3680279"/>
            <a:ext cx="1812633" cy="2657273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8382166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05926" y="2363635"/>
            <a:ext cx="9144000" cy="2387600"/>
          </a:xfrm>
        </p:spPr>
        <p:txBody>
          <a:bodyPr/>
          <a:lstStyle/>
          <a:p>
            <a:r>
              <a:rPr lang="en-GB" dirty="0"/>
              <a:t>Frequently asked questions</a:t>
            </a:r>
          </a:p>
        </p:txBody>
      </p:sp>
    </p:spTree>
    <p:extLst>
      <p:ext uri="{BB962C8B-B14F-4D97-AF65-F5344CB8AC3E}">
        <p14:creationId xmlns:p14="http://schemas.microsoft.com/office/powerpoint/2010/main" val="39576714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29926" y="2349423"/>
            <a:ext cx="5614174" cy="2727402"/>
          </a:xfrm>
        </p:spPr>
        <p:txBody>
          <a:bodyPr/>
          <a:lstStyle/>
          <a:p>
            <a:pPr lvl="0">
              <a:lnSpc>
                <a:spcPct val="100000"/>
              </a:lnSpc>
              <a:spcBef>
                <a:spcPts val="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1" dirty="0">
                <a:ea typeface=""/>
                <a:cs typeface=""/>
              </a:rPr>
              <a:t>Where can I order the uniform?</a:t>
            </a:r>
          </a:p>
          <a:p>
            <a:pPr lvl="0" algn="l">
              <a:lnSpc>
                <a:spcPct val="100000"/>
              </a:lnSpc>
              <a:spcBef>
                <a:spcPts val="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800" dirty="0">
              <a:ea typeface=""/>
              <a:cs typeface=""/>
            </a:endParaRPr>
          </a:p>
          <a:p>
            <a:pPr marL="571500" lvl="0" indent="-571500" algn="l">
              <a:lnSpc>
                <a:spcPct val="100000"/>
              </a:lnSpc>
              <a:spcBef>
                <a:spcPts val="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dirty="0">
                <a:ea typeface=""/>
                <a:cs typeface=""/>
              </a:rPr>
              <a:t>www.yourschooluniform.com</a:t>
            </a:r>
          </a:p>
          <a:p>
            <a:pPr marL="342900" lvl="0" indent="-342900" algn="l">
              <a:lnSpc>
                <a:spcPct val="100000"/>
              </a:lnSpc>
              <a:spcBef>
                <a:spcPts val="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800" dirty="0">
              <a:ea typeface=""/>
              <a:cs typeface=""/>
            </a:endParaRPr>
          </a:p>
          <a:p>
            <a:pPr marL="571500" lvl="0" indent="-571500" algn="l">
              <a:lnSpc>
                <a:spcPct val="100000"/>
              </a:lnSpc>
              <a:spcBef>
                <a:spcPts val="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kern="0" dirty="0" err="1">
                <a:ea typeface=""/>
                <a:cs typeface=""/>
              </a:rPr>
              <a:t>Josens</a:t>
            </a:r>
            <a:endParaRPr lang="en-GB" sz="2800" dirty="0">
              <a:ea typeface=""/>
              <a:cs typeface=""/>
            </a:endParaRPr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398842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 noGrp="1"/>
          </p:cNvSpPr>
          <p:nvPr>
            <p:ph type="subTitle" idx="1"/>
          </p:nvPr>
        </p:nvSpPr>
        <p:spPr>
          <a:xfrm>
            <a:off x="3352800" y="2185815"/>
            <a:ext cx="6400800" cy="3433937"/>
          </a:xfrm>
        </p:spPr>
        <p:txBody>
          <a:bodyPr anchorCtr="0"/>
          <a:lstStyle/>
          <a:p>
            <a:pPr lvl="0"/>
            <a:r>
              <a:rPr lang="en-GB" b="1" dirty="0"/>
              <a:t>How much money will my child need for food?</a:t>
            </a:r>
          </a:p>
          <a:p>
            <a:pPr lvl="0" algn="l"/>
            <a:endParaRPr lang="en-GB" dirty="0"/>
          </a:p>
          <a:p>
            <a:pPr lvl="0" algn="l"/>
            <a:r>
              <a:rPr lang="en-GB" dirty="0"/>
              <a:t>£2.50 full meal</a:t>
            </a:r>
          </a:p>
          <a:p>
            <a:pPr lvl="0" algn="l"/>
            <a:r>
              <a:rPr lang="en-GB" dirty="0"/>
              <a:t>Snacks range from £1.00</a:t>
            </a:r>
          </a:p>
          <a:p>
            <a:pPr lvl="0" algn="l"/>
            <a:r>
              <a:rPr lang="en-GB" dirty="0"/>
              <a:t>Water and drinks £0.80</a:t>
            </a:r>
          </a:p>
        </p:txBody>
      </p:sp>
    </p:spTree>
    <p:extLst>
      <p:ext uri="{BB962C8B-B14F-4D97-AF65-F5344CB8AC3E}">
        <p14:creationId xmlns:p14="http://schemas.microsoft.com/office/powerpoint/2010/main" val="8717309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 noGrp="1"/>
          </p:cNvSpPr>
          <p:nvPr>
            <p:ph type="subTitle" idx="1"/>
          </p:nvPr>
        </p:nvSpPr>
        <p:spPr>
          <a:xfrm>
            <a:off x="3302943" y="2142381"/>
            <a:ext cx="7776862" cy="3960440"/>
          </a:xfrm>
        </p:spPr>
        <p:txBody>
          <a:bodyPr anchorCtr="0"/>
          <a:lstStyle/>
          <a:p>
            <a:pPr lvl="0">
              <a:spcBef>
                <a:spcPts val="700"/>
              </a:spcBef>
            </a:pPr>
            <a:r>
              <a:rPr lang="en-GB" sz="3000" b="1" dirty="0"/>
              <a:t>What type of after school clubs are available?</a:t>
            </a:r>
          </a:p>
          <a:p>
            <a:pPr lvl="0" algn="l">
              <a:spcBef>
                <a:spcPts val="700"/>
              </a:spcBef>
            </a:pPr>
            <a:endParaRPr lang="en-GB" sz="3000" dirty="0"/>
          </a:p>
          <a:p>
            <a:pPr marL="457200" lvl="0" indent="-457200" algn="l">
              <a:spcBef>
                <a:spcPts val="700"/>
              </a:spcBef>
              <a:buChar char="•"/>
            </a:pPr>
            <a:r>
              <a:rPr lang="en-GB" sz="3000" dirty="0"/>
              <a:t>It is the responsibility of the individual student to find out information for after school clubs</a:t>
            </a:r>
          </a:p>
          <a:p>
            <a:pPr marL="457200" lvl="0" indent="-457200" algn="l">
              <a:spcBef>
                <a:spcPts val="700"/>
              </a:spcBef>
              <a:buChar char="•"/>
            </a:pPr>
            <a:endParaRPr lang="en-GB" sz="3000" dirty="0"/>
          </a:p>
          <a:p>
            <a:pPr marL="457200" lvl="0" indent="-457200" algn="l">
              <a:spcBef>
                <a:spcPts val="700"/>
              </a:spcBef>
              <a:buChar char="•"/>
            </a:pPr>
            <a:r>
              <a:rPr lang="en-GB" sz="3000" dirty="0"/>
              <a:t>Information can be found in each department or in the Learning Resource Centre</a:t>
            </a:r>
          </a:p>
        </p:txBody>
      </p:sp>
    </p:spTree>
    <p:extLst>
      <p:ext uri="{BB962C8B-B14F-4D97-AF65-F5344CB8AC3E}">
        <p14:creationId xmlns:p14="http://schemas.microsoft.com/office/powerpoint/2010/main" val="6763125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 noGrp="1"/>
          </p:cNvSpPr>
          <p:nvPr>
            <p:ph type="subTitle" idx="1"/>
          </p:nvPr>
        </p:nvSpPr>
        <p:spPr>
          <a:xfrm>
            <a:off x="3255317" y="1889454"/>
            <a:ext cx="8660457" cy="4273222"/>
          </a:xfrm>
        </p:spPr>
        <p:txBody>
          <a:bodyPr anchorCtr="0"/>
          <a:lstStyle/>
          <a:p>
            <a:pPr lvl="0">
              <a:spcBef>
                <a:spcPts val="700"/>
              </a:spcBef>
            </a:pPr>
            <a:r>
              <a:rPr lang="en-GB" sz="2800" b="1" dirty="0"/>
              <a:t>Where will my child go at break time and lunch time</a:t>
            </a:r>
            <a:r>
              <a:rPr lang="en-GB" sz="2800" b="1" dirty="0" smtClean="0"/>
              <a:t>?</a:t>
            </a:r>
            <a:br>
              <a:rPr lang="en-GB" sz="2800" b="1" dirty="0" smtClean="0"/>
            </a:br>
            <a:endParaRPr lang="en-GB" sz="2800" b="1" dirty="0"/>
          </a:p>
          <a:p>
            <a:pPr marL="457200" lvl="0" indent="-457200" algn="l">
              <a:spcBef>
                <a:spcPts val="700"/>
              </a:spcBef>
              <a:buChar char="•"/>
            </a:pPr>
            <a:r>
              <a:rPr lang="en-GB" sz="2800" dirty="0"/>
              <a:t>There are many different areas that Year 7 can spend their break and lunch time</a:t>
            </a:r>
          </a:p>
          <a:p>
            <a:pPr marL="457200" lvl="0" indent="-457200" algn="l">
              <a:spcBef>
                <a:spcPts val="700"/>
              </a:spcBef>
              <a:buChar char="•"/>
            </a:pPr>
            <a:r>
              <a:rPr lang="en-GB" sz="2800" dirty="0"/>
              <a:t>For the first 4 weeks Year 7 will be dismissed for lunch ten minutes earlier than the rest of the school</a:t>
            </a:r>
          </a:p>
          <a:p>
            <a:pPr marL="457200" lvl="0" indent="-457200" algn="l">
              <a:spcBef>
                <a:spcPts val="700"/>
              </a:spcBef>
              <a:buChar char="•"/>
            </a:pPr>
            <a:r>
              <a:rPr lang="en-GB" sz="2800" dirty="0"/>
              <a:t>Students with packed lunches can eat their lunch in the canteen </a:t>
            </a:r>
          </a:p>
          <a:p>
            <a:pPr marL="457200" lvl="0" indent="-457200" algn="l">
              <a:spcBef>
                <a:spcPts val="700"/>
              </a:spcBef>
              <a:buChar char="•"/>
            </a:pPr>
            <a:r>
              <a:rPr lang="en-GB" sz="2800" dirty="0"/>
              <a:t>They can spend time at the tennis courts, green areas, lunch time clubs, the LRC to list a few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68116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Thank you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9550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171</TotalTime>
  <Words>448</Words>
  <Application>Microsoft Office PowerPoint</Application>
  <PresentationFormat>Widescreen</PresentationFormat>
  <Paragraphs>88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Book Antiqua</vt:lpstr>
      <vt:lpstr>Calibri</vt:lpstr>
      <vt:lpstr>Calibri Light</vt:lpstr>
      <vt:lpstr>Wingdings</vt:lpstr>
      <vt:lpstr>Office Theme</vt:lpstr>
      <vt:lpstr> ‘PRIMUS SERVUS DEI’  Our school is a community where we strive to:</vt:lpstr>
      <vt:lpstr>Mr Bonner Head Teacher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Who is he?</vt:lpstr>
      <vt:lpstr>Mrs Claxton Assistant Head Teacher  SENCo and Student Support</vt:lpstr>
      <vt:lpstr>Emmaus</vt:lpstr>
      <vt:lpstr>Emmaus</vt:lpstr>
      <vt:lpstr>Extra-curricular activities</vt:lpstr>
      <vt:lpstr>Pride in ourselves and our Community</vt:lpstr>
      <vt:lpstr>Not school shoes</vt:lpstr>
      <vt:lpstr>Transition Passport</vt:lpstr>
      <vt:lpstr>Frequently asked questions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ABamford</dc:creator>
  <cp:lastModifiedBy>ABamford</cp:lastModifiedBy>
  <cp:revision>13</cp:revision>
  <dcterms:created xsi:type="dcterms:W3CDTF">2019-09-26T10:13:00Z</dcterms:created>
  <dcterms:modified xsi:type="dcterms:W3CDTF">2020-07-13T11:34:51Z</dcterms:modified>
</cp:coreProperties>
</file>