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wma" ContentType="audio/x-ms-wma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</p:sldMasterIdLst>
  <p:sldIdLst>
    <p:sldId id="281" r:id="rId3"/>
    <p:sldId id="263" r:id="rId4"/>
    <p:sldId id="282" r:id="rId5"/>
    <p:sldId id="257" r:id="rId6"/>
    <p:sldId id="265" r:id="rId7"/>
    <p:sldId id="278" r:id="rId8"/>
    <p:sldId id="277" r:id="rId9"/>
    <p:sldId id="276" r:id="rId10"/>
    <p:sldId id="267" r:id="rId11"/>
    <p:sldId id="279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1380" y="5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3493E1-7766-41DF-855D-714141BE16D3}" type="slidenum">
              <a:rPr lang="en-GB">
                <a:solidFill>
                  <a:srgbClr val="000000"/>
                </a:solidFill>
              </a:rPr>
              <a:pPr/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97133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4A976E-E0C0-4441-976D-49A50ADCBB9E}" type="slidenum">
              <a:rPr lang="en-GB">
                <a:solidFill>
                  <a:srgbClr val="000000"/>
                </a:solidFill>
              </a:rPr>
              <a:pPr/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06631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957D5E-8369-424F-8E44-B1EC4672B5FD}" type="slidenum">
              <a:rPr lang="en-GB">
                <a:solidFill>
                  <a:srgbClr val="000000"/>
                </a:solidFill>
              </a:rPr>
              <a:pPr/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93655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355593-01FD-412E-AF31-705C6F1C3E91}" type="slidenum">
              <a:rPr lang="en-GB">
                <a:solidFill>
                  <a:srgbClr val="000000"/>
                </a:solidFill>
              </a:rPr>
              <a:pPr/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48084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25D948-865B-425A-B4D8-9C2DBD60FF3C}" type="slidenum">
              <a:rPr lang="en-GB">
                <a:solidFill>
                  <a:srgbClr val="000000"/>
                </a:solidFill>
              </a:rPr>
              <a:pPr/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62422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2E7B12-1419-4C97-BB9D-D3E92836C7F7}" type="slidenum">
              <a:rPr lang="en-GB">
                <a:solidFill>
                  <a:srgbClr val="000000"/>
                </a:solidFill>
              </a:rPr>
              <a:pPr/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12747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7B796E-1556-4AF9-BF13-D47EEC7046CB}" type="slidenum">
              <a:rPr lang="en-GB">
                <a:solidFill>
                  <a:srgbClr val="000000"/>
                </a:solidFill>
              </a:rPr>
              <a:pPr/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6855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D3884C-D0B0-4067-9EFD-0E256F69FA5E}" type="slidenum">
              <a:rPr lang="en-GB">
                <a:solidFill>
                  <a:srgbClr val="000000"/>
                </a:solidFill>
              </a:rPr>
              <a:pPr/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23360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BA026C-7DE4-4092-886D-A1B5FEEE2B30}" type="slidenum">
              <a:rPr lang="en-GB">
                <a:solidFill>
                  <a:srgbClr val="000000"/>
                </a:solidFill>
              </a:rPr>
              <a:pPr/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22798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F28015-B2DF-45BA-A809-083BA6C0BCF9}" type="slidenum">
              <a:rPr lang="en-GB">
                <a:solidFill>
                  <a:srgbClr val="000000"/>
                </a:solidFill>
              </a:rPr>
              <a:pPr/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45860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D729F5-FB3B-4BAC-B341-9F0647CB22AB}" type="slidenum">
              <a:rPr lang="en-GB">
                <a:solidFill>
                  <a:srgbClr val="000000"/>
                </a:solidFill>
              </a:rPr>
              <a:pPr/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411085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E49DC98F-2665-447A-A59E-DF93B5EFF125}" type="slidenum">
              <a:rPr lang="en-GB">
                <a:solidFill>
                  <a:srgbClr val="000000"/>
                </a:solidFill>
              </a:rPr>
              <a:pPr/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96544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D85725-14B9-42FA-A1C4-6AC73B4690F0}" type="slidenum">
              <a:rPr lang="en-GB">
                <a:solidFill>
                  <a:srgbClr val="000000"/>
                </a:solidFill>
              </a:rPr>
              <a:pPr/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777964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D9C3EC-5E07-4C3C-92E4-87A9E985540F}" type="slidenum">
              <a:rPr lang="en-GB">
                <a:solidFill>
                  <a:srgbClr val="000000"/>
                </a:solidFill>
              </a:rPr>
              <a:pPr/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85731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F449CB-9687-496D-92C0-4F27A51E74C1}" type="slidenum">
              <a:rPr lang="en-GB">
                <a:solidFill>
                  <a:srgbClr val="000000"/>
                </a:solidFill>
              </a:rPr>
              <a:pPr/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469076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2E9394-2AC9-4837-889E-7DDBC3256048}" type="slidenum">
              <a:rPr lang="en-GB">
                <a:solidFill>
                  <a:srgbClr val="000000"/>
                </a:solidFill>
              </a:rPr>
              <a:pPr/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211562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3F0ED7-B09D-4D48-8D4F-4E823E86AD21}" type="slidenum">
              <a:rPr lang="en-GB">
                <a:solidFill>
                  <a:srgbClr val="000000"/>
                </a:solidFill>
              </a:rPr>
              <a:pPr/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932037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CFDD6A-144A-4E1E-A27B-ADA3FE93A23C}" type="slidenum">
              <a:rPr lang="en-GB">
                <a:solidFill>
                  <a:srgbClr val="000000"/>
                </a:solidFill>
              </a:rPr>
              <a:pPr/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036426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A1F35E-34F5-4F91-987B-28BFECD1915E}" type="slidenum">
              <a:rPr lang="en-GB">
                <a:solidFill>
                  <a:srgbClr val="000000"/>
                </a:solidFill>
              </a:rPr>
              <a:pPr/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899509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72FC6E-45E6-4640-8A62-34FCF306F0AA}" type="slidenum">
              <a:rPr lang="en-GB">
                <a:solidFill>
                  <a:srgbClr val="000000"/>
                </a:solidFill>
              </a:rPr>
              <a:pPr/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134649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2AD2C5-7A4F-451F-AE82-05978EBAA244}" type="slidenum">
              <a:rPr lang="en-GB">
                <a:solidFill>
                  <a:srgbClr val="000000"/>
                </a:solidFill>
              </a:rPr>
              <a:pPr/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653864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E7B57A-4194-4437-9703-D57EFD7FDD87}" type="slidenum">
              <a:rPr lang="en-GB">
                <a:solidFill>
                  <a:srgbClr val="000000"/>
                </a:solidFill>
              </a:rPr>
              <a:pPr/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042753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E76DC1-07F4-47F2-BA9B-52B816F60420}" type="slidenum">
              <a:rPr lang="en-GB">
                <a:solidFill>
                  <a:srgbClr val="000000"/>
                </a:solidFill>
              </a:rPr>
              <a:pPr/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8914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4F32A41-6CBA-4424-9D9B-BAF6AD853DBF}" type="slidenum">
              <a:rPr lang="en-GB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15746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9B24E94-0A1C-41B5-B775-52FC14BD5E18}" type="slidenum">
              <a:rPr lang="en-GB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82310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7" Type="http://schemas.openxmlformats.org/officeDocument/2006/relationships/image" Target="../media/image4.png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wma"/><Relationship Id="rId1" Type="http://schemas.microsoft.com/office/2007/relationships/media" Target="../media/media3.wma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audio" Target="../media/media4.wma"/><Relationship Id="rId1" Type="http://schemas.microsoft.com/office/2007/relationships/media" Target="../media/media4.wma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wma"/><Relationship Id="rId1" Type="http://schemas.microsoft.com/office/2007/relationships/media" Target="../media/media5.wma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11560" y="476672"/>
            <a:ext cx="609600" cy="609600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A level Biology</a:t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sz="2000" dirty="0">
                <a:latin typeface="Comic Sans MS" panose="030F0702030302020204" pitchFamily="66" charset="0"/>
              </a:rPr>
              <a:t>Meet the team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39827" y="1653009"/>
            <a:ext cx="2600325" cy="345757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203848" y="5229200"/>
            <a:ext cx="253062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latin typeface="Comic Sans MS" panose="030F0702030302020204" pitchFamily="66" charset="0"/>
              </a:rPr>
              <a:t>Miss Petersen</a:t>
            </a:r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Assistant Head of Year</a:t>
            </a:r>
          </a:p>
          <a:p>
            <a:r>
              <a:rPr lang="en-GB" dirty="0">
                <a:latin typeface="Comic Sans MS" panose="030F0702030302020204" pitchFamily="66" charset="0"/>
              </a:rPr>
              <a:t>And Assistant Head of Biology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7200" y="1586334"/>
            <a:ext cx="2543175" cy="352425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57200" y="5373216"/>
            <a:ext cx="25431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Mrs Bonham</a:t>
            </a:r>
          </a:p>
          <a:p>
            <a:r>
              <a:rPr lang="en-GB" dirty="0">
                <a:latin typeface="Comic Sans MS" panose="030F0702030302020204" pitchFamily="66" charset="0"/>
              </a:rPr>
              <a:t>Head of Biology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300192" y="5373216"/>
            <a:ext cx="23866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Mr </a:t>
            </a:r>
            <a:r>
              <a:rPr lang="en-GB" dirty="0" err="1"/>
              <a:t>Cropley</a:t>
            </a:r>
            <a:endParaRPr lang="en-GB" dirty="0"/>
          </a:p>
          <a:p>
            <a:r>
              <a:rPr lang="en-GB" dirty="0"/>
              <a:t> Head of KS3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59893" y="1653009"/>
            <a:ext cx="2526907" cy="3457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15787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52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itchFamily="66" charset="0"/>
              </a:rPr>
              <a:t>Where can Biology take you?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48B4659-D697-497F-A5B8-30E7EBA36D5E}"/>
              </a:ext>
            </a:extLst>
          </p:cNvPr>
          <p:cNvSpPr txBox="1"/>
          <p:nvPr/>
        </p:nvSpPr>
        <p:spPr>
          <a:xfrm>
            <a:off x="611560" y="1372533"/>
            <a:ext cx="842493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GB" sz="2400" dirty="0">
                <a:latin typeface="Comic Sans MS" panose="030F0702030302020204" pitchFamily="66" charset="0"/>
              </a:rPr>
              <a:t>Biology can lead to so many exciting and interesting careers….</a:t>
            </a:r>
          </a:p>
          <a:p>
            <a:pPr marL="0" indent="0">
              <a:buNone/>
            </a:pPr>
            <a:r>
              <a:rPr lang="en-GB" sz="2400" dirty="0">
                <a:latin typeface="Comic Sans MS" panose="030F0702030302020204" pitchFamily="66" charset="0"/>
              </a:rPr>
              <a:t>Such as: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1C3C679-6F3E-4000-86E9-AB21EE3FF100}"/>
              </a:ext>
            </a:extLst>
          </p:cNvPr>
          <p:cNvSpPr txBox="1"/>
          <p:nvPr/>
        </p:nvSpPr>
        <p:spPr>
          <a:xfrm rot="317905">
            <a:off x="2724610" y="3219766"/>
            <a:ext cx="2317609" cy="510778"/>
          </a:xfrm>
          <a:prstGeom prst="roundRect">
            <a:avLst/>
          </a:prstGeom>
          <a:gradFill rotWithShape="1">
            <a:gsLst>
              <a:gs pos="0">
                <a:srgbClr val="4BACC6">
                  <a:shade val="51000"/>
                  <a:satMod val="130000"/>
                </a:srgbClr>
              </a:gs>
              <a:gs pos="80000">
                <a:srgbClr val="4BACC6">
                  <a:shade val="93000"/>
                  <a:satMod val="130000"/>
                </a:srgbClr>
              </a:gs>
              <a:gs pos="100000">
                <a:srgbClr val="4BACC6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Pharmacologist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8C76544-8CA9-4039-965A-DB17CCB94217}"/>
              </a:ext>
            </a:extLst>
          </p:cNvPr>
          <p:cNvSpPr txBox="1"/>
          <p:nvPr/>
        </p:nvSpPr>
        <p:spPr>
          <a:xfrm rot="20894747">
            <a:off x="498170" y="3580199"/>
            <a:ext cx="2160240" cy="919401"/>
          </a:xfrm>
          <a:prstGeom prst="roundRect">
            <a:avLst/>
          </a:prstGeom>
          <a:gradFill rotWithShape="1">
            <a:gsLst>
              <a:gs pos="0">
                <a:srgbClr val="F79646">
                  <a:shade val="51000"/>
                  <a:satMod val="130000"/>
                </a:srgbClr>
              </a:gs>
              <a:gs pos="80000">
                <a:srgbClr val="F79646">
                  <a:shade val="93000"/>
                  <a:satMod val="130000"/>
                </a:srgbClr>
              </a:gs>
              <a:gs pos="100000">
                <a:srgbClr val="F79646">
                  <a:shade val="94000"/>
                  <a:satMod val="135000"/>
                </a:srgbClr>
              </a:gs>
            </a:gsLst>
            <a:lin ang="16200000" scaled="0"/>
          </a:gradFill>
          <a:ln w="9525" cap="flat" cmpd="sng" algn="ctr">
            <a:solidFill>
              <a:srgbClr val="F79646">
                <a:shade val="95000"/>
                <a:satMod val="105000"/>
              </a:srgbClr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Research Scientist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E4680BB-8481-4376-A078-630164483110}"/>
              </a:ext>
            </a:extLst>
          </p:cNvPr>
          <p:cNvSpPr txBox="1"/>
          <p:nvPr/>
        </p:nvSpPr>
        <p:spPr>
          <a:xfrm rot="828951">
            <a:off x="446955" y="5343274"/>
            <a:ext cx="2160240" cy="919401"/>
          </a:xfrm>
          <a:prstGeom prst="roundRect">
            <a:avLst/>
          </a:prstGeom>
          <a:gradFill rotWithShape="1">
            <a:gsLst>
              <a:gs pos="0">
                <a:srgbClr val="9BBB59">
                  <a:shade val="51000"/>
                  <a:satMod val="130000"/>
                </a:srgbClr>
              </a:gs>
              <a:gs pos="80000">
                <a:srgbClr val="9BBB59">
                  <a:shade val="93000"/>
                  <a:satMod val="130000"/>
                </a:srgbClr>
              </a:gs>
              <a:gs pos="100000">
                <a:srgbClr val="9BBB59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Forensic Scientists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9BFF66E-5500-4504-99A2-61127A7EBA70}"/>
              </a:ext>
            </a:extLst>
          </p:cNvPr>
          <p:cNvSpPr txBox="1"/>
          <p:nvPr/>
        </p:nvSpPr>
        <p:spPr>
          <a:xfrm rot="446982">
            <a:off x="5244603" y="3999344"/>
            <a:ext cx="2160240" cy="919401"/>
          </a:xfrm>
          <a:prstGeom prst="roundRect">
            <a:avLst/>
          </a:prstGeom>
          <a:gradFill rotWithShape="1">
            <a:gsLst>
              <a:gs pos="0">
                <a:srgbClr val="9BBB59">
                  <a:shade val="51000"/>
                  <a:satMod val="130000"/>
                </a:srgbClr>
              </a:gs>
              <a:gs pos="80000">
                <a:srgbClr val="9BBB59">
                  <a:shade val="93000"/>
                  <a:satMod val="130000"/>
                </a:srgbClr>
              </a:gs>
              <a:gs pos="100000">
                <a:srgbClr val="9BBB59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Biochemical Engineer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C1B746B-DAE4-4E9F-8D2F-B25840645BD7}"/>
              </a:ext>
            </a:extLst>
          </p:cNvPr>
          <p:cNvSpPr txBox="1"/>
          <p:nvPr/>
        </p:nvSpPr>
        <p:spPr>
          <a:xfrm rot="21034960">
            <a:off x="6216836" y="2486395"/>
            <a:ext cx="2160240" cy="919401"/>
          </a:xfrm>
          <a:prstGeom prst="roundRect">
            <a:avLst/>
          </a:prstGeom>
          <a:gradFill rotWithShape="1">
            <a:gsLst>
              <a:gs pos="0">
                <a:srgbClr val="F79646">
                  <a:shade val="51000"/>
                  <a:satMod val="130000"/>
                </a:srgbClr>
              </a:gs>
              <a:gs pos="80000">
                <a:srgbClr val="F79646">
                  <a:shade val="93000"/>
                  <a:satMod val="130000"/>
                </a:srgbClr>
              </a:gs>
              <a:gs pos="100000">
                <a:srgbClr val="F79646">
                  <a:shade val="94000"/>
                  <a:satMod val="135000"/>
                </a:srgbClr>
              </a:gs>
            </a:gsLst>
            <a:lin ang="16200000" scaled="0"/>
          </a:gradFill>
          <a:ln w="9525" cap="flat" cmpd="sng" algn="ctr">
            <a:solidFill>
              <a:srgbClr val="F79646">
                <a:shade val="95000"/>
                <a:satMod val="105000"/>
              </a:srgbClr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Marine Biologist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DDAEC47A-4FFD-4A33-88AA-09201FAB5AC7}"/>
              </a:ext>
            </a:extLst>
          </p:cNvPr>
          <p:cNvSpPr txBox="1"/>
          <p:nvPr/>
        </p:nvSpPr>
        <p:spPr>
          <a:xfrm rot="20769456">
            <a:off x="2666452" y="4687373"/>
            <a:ext cx="2160240" cy="510778"/>
          </a:xfrm>
          <a:prstGeom prst="roundRect">
            <a:avLst/>
          </a:prstGeom>
          <a:gradFill rotWithShape="1">
            <a:gsLst>
              <a:gs pos="0">
                <a:srgbClr val="8064A2">
                  <a:shade val="51000"/>
                  <a:satMod val="130000"/>
                </a:srgbClr>
              </a:gs>
              <a:gs pos="80000">
                <a:srgbClr val="8064A2">
                  <a:shade val="93000"/>
                  <a:satMod val="130000"/>
                </a:srgbClr>
              </a:gs>
              <a:gs pos="100000">
                <a:srgbClr val="8064A2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Ecologist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DF3BFDC0-9946-49F9-8298-02799ACDDE7B}"/>
              </a:ext>
            </a:extLst>
          </p:cNvPr>
          <p:cNvSpPr txBox="1"/>
          <p:nvPr/>
        </p:nvSpPr>
        <p:spPr>
          <a:xfrm rot="20894747">
            <a:off x="3736241" y="5483239"/>
            <a:ext cx="2160240" cy="919401"/>
          </a:xfrm>
          <a:prstGeom prst="roundRect">
            <a:avLst/>
          </a:prstGeom>
          <a:gradFill rotWithShape="1">
            <a:gsLst>
              <a:gs pos="0">
                <a:srgbClr val="4BACC6">
                  <a:shade val="51000"/>
                  <a:satMod val="130000"/>
                </a:srgbClr>
              </a:gs>
              <a:gs pos="80000">
                <a:srgbClr val="4BACC6">
                  <a:shade val="93000"/>
                  <a:satMod val="130000"/>
                </a:srgbClr>
              </a:gs>
              <a:gs pos="100000">
                <a:srgbClr val="4BACC6">
                  <a:shade val="94000"/>
                  <a:satMod val="135000"/>
                </a:srgbClr>
              </a:gs>
            </a:gsLst>
            <a:lin ang="16200000" scaled="0"/>
          </a:gradFill>
          <a:ln w="9525" cap="flat" cmpd="sng" algn="ctr">
            <a:solidFill>
              <a:srgbClr val="4BACC6">
                <a:shade val="95000"/>
                <a:satMod val="105000"/>
              </a:srgbClr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Doctor</a:t>
            </a:r>
            <a:r>
              <a:rPr kumimoji="0" lang="en-GB" sz="2400" b="1" i="0" u="none" strike="noStrike" kern="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or nurse</a:t>
            </a:r>
            <a:endParaRPr kumimoji="0" lang="en-GB" sz="24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8947A6D6-EE00-48A1-A259-083CFB30FF32}"/>
              </a:ext>
            </a:extLst>
          </p:cNvPr>
          <p:cNvSpPr txBox="1"/>
          <p:nvPr/>
        </p:nvSpPr>
        <p:spPr>
          <a:xfrm rot="1372681">
            <a:off x="6753982" y="5650586"/>
            <a:ext cx="2160240" cy="510778"/>
          </a:xfrm>
          <a:prstGeom prst="roundRect">
            <a:avLst/>
          </a:prstGeom>
          <a:gradFill rotWithShape="1">
            <a:gsLst>
              <a:gs pos="0">
                <a:srgbClr val="8064A2">
                  <a:shade val="51000"/>
                  <a:satMod val="130000"/>
                </a:srgbClr>
              </a:gs>
              <a:gs pos="80000">
                <a:srgbClr val="8064A2">
                  <a:shade val="93000"/>
                  <a:satMod val="130000"/>
                </a:srgbClr>
              </a:gs>
              <a:gs pos="100000">
                <a:srgbClr val="8064A2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Nutritionist</a:t>
            </a:r>
          </a:p>
        </p:txBody>
      </p:sp>
    </p:spTree>
    <p:extLst>
      <p:ext uri="{BB962C8B-B14F-4D97-AF65-F5344CB8AC3E}">
        <p14:creationId xmlns:p14="http://schemas.microsoft.com/office/powerpoint/2010/main" val="12458411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VIDEO-2020-11-23-16-28-21">
            <a:hlinkClick r:id="" action="ppaction://media"/>
            <a:extLst>
              <a:ext uri="{FF2B5EF4-FFF2-40B4-BE49-F238E27FC236}">
                <a16:creationId xmlns:a16="http://schemas.microsoft.com/office/drawing/2014/main" id="{7B938BF3-0FA9-44A0-8A04-9D819C2CDC65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85565" y="836712"/>
            <a:ext cx="8772870" cy="5544616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6BC8BCE3-BC08-4BDF-9FA2-B3057BEDF1CC}"/>
              </a:ext>
            </a:extLst>
          </p:cNvPr>
          <p:cNvSpPr txBox="1">
            <a:spLocks noChangeArrowheads="1"/>
          </p:cNvSpPr>
          <p:nvPr/>
        </p:nvSpPr>
        <p:spPr>
          <a:xfrm>
            <a:off x="539552" y="60112"/>
            <a:ext cx="8352408" cy="576262"/>
          </a:xfrm>
          <a:prstGeom prst="rect">
            <a:avLst/>
          </a:prstGeom>
        </p:spPr>
        <p:txBody>
          <a:bodyPr/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</a:defRPr>
            </a:lvl9pPr>
          </a:lstStyle>
          <a:p>
            <a:r>
              <a:rPr lang="en-GB" sz="4000" kern="0" dirty="0">
                <a:latin typeface="Comic Sans MS" pitchFamily="66" charset="0"/>
              </a:rPr>
              <a:t>What to expect from the course..</a:t>
            </a:r>
          </a:p>
        </p:txBody>
      </p:sp>
    </p:spTree>
    <p:extLst>
      <p:ext uri="{BB962C8B-B14F-4D97-AF65-F5344CB8AC3E}">
        <p14:creationId xmlns:p14="http://schemas.microsoft.com/office/powerpoint/2010/main" val="2788428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956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3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8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4213" y="404813"/>
            <a:ext cx="7559675" cy="576262"/>
          </a:xfrm>
        </p:spPr>
        <p:txBody>
          <a:bodyPr/>
          <a:lstStyle/>
          <a:p>
            <a:r>
              <a:rPr lang="en-GB" sz="4000" dirty="0">
                <a:latin typeface="Comic Sans MS" pitchFamily="66" charset="0"/>
              </a:rPr>
              <a:t>A-Level biology</a:t>
            </a:r>
            <a:br>
              <a:rPr lang="en-GB" sz="4000" dirty="0">
                <a:latin typeface="Comic Sans MS" pitchFamily="66" charset="0"/>
              </a:rPr>
            </a:br>
            <a:endParaRPr lang="en-GB" sz="4000" dirty="0">
              <a:latin typeface="Comic Sans MS" pitchFamily="66" charset="0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8655" y="697920"/>
            <a:ext cx="9087604" cy="6021387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GB" dirty="0">
                <a:latin typeface="Comic Sans MS" pitchFamily="66" charset="0"/>
              </a:rPr>
              <a:t>You should choose this subject because you enjoy it and have a passion for it! </a:t>
            </a:r>
          </a:p>
          <a:p>
            <a:pPr>
              <a:lnSpc>
                <a:spcPct val="150000"/>
              </a:lnSpc>
            </a:pPr>
            <a:r>
              <a:rPr lang="en-GB" dirty="0">
                <a:latin typeface="Comic Sans MS" pitchFamily="66" charset="0"/>
              </a:rPr>
              <a:t>You may also choose it as you want to continue studying it at a higher level / it is needed for you to go into a certain career. </a:t>
            </a:r>
          </a:p>
          <a:p>
            <a:pPr>
              <a:lnSpc>
                <a:spcPct val="150000"/>
              </a:lnSpc>
            </a:pPr>
            <a:r>
              <a:rPr lang="en-GB" dirty="0">
                <a:latin typeface="Comic Sans MS" pitchFamily="66" charset="0"/>
              </a:rPr>
              <a:t>Whatever the reason, you should enjoy the work and be prepared to work as a team in the learning process as well as learning to be an </a:t>
            </a:r>
            <a:r>
              <a:rPr lang="en-GB" i="1" u="sng" dirty="0">
                <a:latin typeface="Comic Sans MS" pitchFamily="66" charset="0"/>
              </a:rPr>
              <a:t>Independent learner</a:t>
            </a:r>
            <a:r>
              <a:rPr lang="en-GB" dirty="0">
                <a:latin typeface="Comic Sans MS" pitchFamily="66" charset="0"/>
              </a:rPr>
              <a:t>.</a:t>
            </a:r>
          </a:p>
          <a:p>
            <a:pPr>
              <a:lnSpc>
                <a:spcPct val="90000"/>
              </a:lnSpc>
            </a:pPr>
            <a:endParaRPr lang="en-GB" dirty="0">
              <a:latin typeface="Comic Sans MS" pitchFamily="66" charset="0"/>
            </a:endParaRPr>
          </a:p>
        </p:txBody>
      </p:sp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44324" y="43682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96432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4" dur="500"/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1750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05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Comic Sans MS" pitchFamily="66" charset="0"/>
              </a:rPr>
              <a:t>What is expected of me?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en-GB" sz="2400" dirty="0">
                <a:latin typeface="Comic Sans MS" pitchFamily="66" charset="0"/>
              </a:rPr>
              <a:t>You must gain at least a grade 6 at GCSE.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GB" sz="2400" dirty="0">
                <a:latin typeface="Comic Sans MS" pitchFamily="66" charset="0"/>
              </a:rPr>
              <a:t>You must be committed to work hard.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GB" sz="2400" dirty="0">
                <a:latin typeface="Comic Sans MS" pitchFamily="66" charset="0"/>
              </a:rPr>
              <a:t>Be prepared to hand in work on time and be prompt to lessons.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GB" sz="2400" dirty="0">
                <a:latin typeface="Comic Sans MS" pitchFamily="66" charset="0"/>
              </a:rPr>
              <a:t>You need to be able to do work by yourself, </a:t>
            </a:r>
            <a:r>
              <a:rPr lang="en-GB" sz="2400" dirty="0" err="1">
                <a:latin typeface="Comic Sans MS" pitchFamily="66" charset="0"/>
              </a:rPr>
              <a:t>ie</a:t>
            </a:r>
            <a:r>
              <a:rPr lang="en-GB" sz="2400" dirty="0">
                <a:latin typeface="Comic Sans MS" pitchFamily="66" charset="0"/>
              </a:rPr>
              <a:t> research facts.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GB" sz="2400" dirty="0">
                <a:latin typeface="Comic Sans MS" pitchFamily="66" charset="0"/>
              </a:rPr>
              <a:t>You need to be able to work as a team / small group work in the lab BUT also be able to do INDIVIDUAL lab work.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GB" sz="2400" dirty="0">
                <a:latin typeface="Comic Sans MS" pitchFamily="66" charset="0"/>
              </a:rPr>
              <a:t>To take responsibility for your learning, if unsure seek help!!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GB" sz="2400" dirty="0">
                <a:latin typeface="Comic Sans MS" pitchFamily="66" charset="0"/>
              </a:rPr>
              <a:t>Have a passion for the subject!!  </a:t>
            </a:r>
          </a:p>
        </p:txBody>
      </p:sp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23528" y="47667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82527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3" dur="1" fill="hold"/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40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8" dur="1453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409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251520" y="221704"/>
            <a:ext cx="6346825" cy="1263079"/>
          </a:xfrm>
        </p:spPr>
        <p:txBody>
          <a:bodyPr/>
          <a:lstStyle/>
          <a:p>
            <a:r>
              <a:rPr lang="en-GB" sz="4000" dirty="0">
                <a:latin typeface="Comic Sans MS" pitchFamily="66" charset="0"/>
              </a:rPr>
              <a:t>What is it all about?</a:t>
            </a:r>
            <a:br>
              <a:rPr lang="en-GB" sz="4000" dirty="0">
                <a:latin typeface="Comic Sans MS" pitchFamily="66" charset="0"/>
              </a:rPr>
            </a:br>
            <a:r>
              <a:rPr lang="en-GB" sz="4000" dirty="0">
                <a:latin typeface="Comic Sans MS" pitchFamily="66" charset="0"/>
              </a:rPr>
              <a:t>Year 12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7504" y="1484784"/>
            <a:ext cx="8640960" cy="4525963"/>
          </a:xfrm>
        </p:spPr>
        <p:txBody>
          <a:bodyPr/>
          <a:lstStyle/>
          <a:p>
            <a:pPr>
              <a:buFontTx/>
              <a:buNone/>
            </a:pPr>
            <a:r>
              <a:rPr lang="en-GB" sz="2800" dirty="0">
                <a:latin typeface="Comic Sans MS" pitchFamily="66" charset="0"/>
              </a:rPr>
              <a:t>Biochemistry of molecules ( proteins, fats, carbohydrates), enzymes, Cell divisions, mitosis ,and meiosis, movement of substances in plants &amp; animals.</a:t>
            </a:r>
          </a:p>
          <a:p>
            <a:pPr>
              <a:buFontTx/>
              <a:buNone/>
            </a:pPr>
            <a:r>
              <a:rPr lang="en-GB" sz="2800" dirty="0">
                <a:latin typeface="Comic Sans MS" pitchFamily="66" charset="0"/>
              </a:rPr>
              <a:t>DNA and gene </a:t>
            </a:r>
            <a:r>
              <a:rPr lang="en-GB" sz="2800" dirty="0" err="1">
                <a:latin typeface="Comic Sans MS" pitchFamily="66" charset="0"/>
              </a:rPr>
              <a:t>codings</a:t>
            </a:r>
            <a:r>
              <a:rPr lang="en-GB" sz="2800" dirty="0">
                <a:latin typeface="Comic Sans MS" pitchFamily="66" charset="0"/>
              </a:rPr>
              <a:t> and some classification.</a:t>
            </a:r>
          </a:p>
          <a:p>
            <a:pPr>
              <a:buFontTx/>
              <a:buNone/>
            </a:pPr>
            <a:r>
              <a:rPr lang="en-GB" sz="2800" dirty="0">
                <a:latin typeface="Comic Sans MS" pitchFamily="66" charset="0"/>
              </a:rPr>
              <a:t>You will NO LONGER have a practical examination as course work , but there are 6 </a:t>
            </a:r>
            <a:r>
              <a:rPr lang="en-GB" sz="2800" dirty="0" err="1">
                <a:latin typeface="Comic Sans MS" pitchFamily="66" charset="0"/>
              </a:rPr>
              <a:t>practicals</a:t>
            </a:r>
            <a:r>
              <a:rPr lang="en-GB" sz="2800" dirty="0">
                <a:latin typeface="Comic Sans MS" pitchFamily="66" charset="0"/>
              </a:rPr>
              <a:t> that YOU MUST complete and you can be tested upon these in your written exams.</a:t>
            </a:r>
          </a:p>
          <a:p>
            <a:pPr>
              <a:buFontTx/>
              <a:buNone/>
            </a:pPr>
            <a:r>
              <a:rPr lang="en-GB" sz="2800" dirty="0">
                <a:latin typeface="Comic Sans MS" pitchFamily="66" charset="0"/>
              </a:rPr>
              <a:t>IT IS VITAL that you DO NOT miss any of these sessions and you will need to catch up on these </a:t>
            </a:r>
            <a:r>
              <a:rPr lang="en-GB" sz="2800" dirty="0" err="1">
                <a:latin typeface="Comic Sans MS" pitchFamily="66" charset="0"/>
              </a:rPr>
              <a:t>practicals</a:t>
            </a:r>
            <a:r>
              <a:rPr lang="en-GB" sz="2800" dirty="0">
                <a:latin typeface="Comic Sans MS" pitchFamily="66" charset="0"/>
              </a:rPr>
              <a:t> should you be absent.</a:t>
            </a:r>
          </a:p>
          <a:p>
            <a:pPr>
              <a:buFontTx/>
              <a:buNone/>
            </a:pPr>
            <a:endParaRPr lang="en-GB" sz="2800" dirty="0">
              <a:latin typeface="Comic Sans MS" pitchFamily="66" charset="0"/>
            </a:endParaRPr>
          </a:p>
        </p:txBody>
      </p:sp>
      <p:pic>
        <p:nvPicPr>
          <p:cNvPr id="3077" name="Picture 5" descr="body-syste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0"/>
            <a:ext cx="2066198" cy="1620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9862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3" dur="1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  <p:bldP spid="307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251520" y="221705"/>
            <a:ext cx="6346825" cy="1143000"/>
          </a:xfrm>
        </p:spPr>
        <p:txBody>
          <a:bodyPr/>
          <a:lstStyle/>
          <a:p>
            <a:r>
              <a:rPr lang="en-GB" sz="4000" dirty="0">
                <a:latin typeface="Comic Sans MS" pitchFamily="66" charset="0"/>
              </a:rPr>
              <a:t>What is it all about?</a:t>
            </a:r>
            <a:br>
              <a:rPr lang="en-GB" sz="4000" dirty="0">
                <a:latin typeface="Comic Sans MS" pitchFamily="66" charset="0"/>
              </a:rPr>
            </a:br>
            <a:r>
              <a:rPr lang="en-GB" sz="4000" dirty="0">
                <a:latin typeface="Comic Sans MS" pitchFamily="66" charset="0"/>
              </a:rPr>
              <a:t>Year 13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7504" y="1484784"/>
            <a:ext cx="8640960" cy="4525963"/>
          </a:xfrm>
        </p:spPr>
        <p:txBody>
          <a:bodyPr/>
          <a:lstStyle/>
          <a:p>
            <a:pPr>
              <a:buFontTx/>
              <a:buNone/>
            </a:pPr>
            <a:r>
              <a:rPr lang="en-GB" sz="2800" dirty="0">
                <a:latin typeface="Comic Sans MS" pitchFamily="66" charset="0"/>
              </a:rPr>
              <a:t>Ecology work, cycles &amp; photosynthesis, muscles, nerves, the kidney, hormones in plants &amp; animals.</a:t>
            </a:r>
          </a:p>
          <a:p>
            <a:pPr>
              <a:buFontTx/>
              <a:buNone/>
            </a:pPr>
            <a:r>
              <a:rPr lang="en-GB" sz="2800" dirty="0">
                <a:latin typeface="Comic Sans MS" pitchFamily="66" charset="0"/>
              </a:rPr>
              <a:t>Further work on DNA, genetics, statistical tests, respiration.</a:t>
            </a:r>
          </a:p>
          <a:p>
            <a:pPr>
              <a:buFontTx/>
              <a:buNone/>
            </a:pPr>
            <a:r>
              <a:rPr lang="en-GB" sz="2800" dirty="0">
                <a:latin typeface="Comic Sans MS" pitchFamily="66" charset="0"/>
              </a:rPr>
              <a:t>Again,  6 </a:t>
            </a:r>
            <a:r>
              <a:rPr lang="en-GB" sz="2800" dirty="0" err="1">
                <a:latin typeface="Comic Sans MS" pitchFamily="66" charset="0"/>
              </a:rPr>
              <a:t>practicals</a:t>
            </a:r>
            <a:r>
              <a:rPr lang="en-GB" sz="2800" dirty="0">
                <a:latin typeface="Comic Sans MS" pitchFamily="66" charset="0"/>
              </a:rPr>
              <a:t> that YOU MUST complete and you can be tested upon these in your written exams. (In total there are 12 assessed </a:t>
            </a:r>
            <a:r>
              <a:rPr lang="en-GB" sz="2800" dirty="0" err="1">
                <a:latin typeface="Comic Sans MS" pitchFamily="66" charset="0"/>
              </a:rPr>
              <a:t>practicals</a:t>
            </a:r>
            <a:r>
              <a:rPr lang="en-GB" sz="2800" dirty="0">
                <a:latin typeface="Comic Sans MS" pitchFamily="66" charset="0"/>
              </a:rPr>
              <a:t> over the 2 years)</a:t>
            </a:r>
          </a:p>
          <a:p>
            <a:pPr>
              <a:buFontTx/>
              <a:buNone/>
            </a:pPr>
            <a:r>
              <a:rPr lang="en-GB" sz="2800" dirty="0">
                <a:latin typeface="Comic Sans MS" pitchFamily="66" charset="0"/>
              </a:rPr>
              <a:t>IT IS VITAL that you DO NOT miss any of these sessions and you will need to catch up on these </a:t>
            </a:r>
            <a:r>
              <a:rPr lang="en-GB" sz="2800" dirty="0" err="1">
                <a:latin typeface="Comic Sans MS" pitchFamily="66" charset="0"/>
              </a:rPr>
              <a:t>practicals</a:t>
            </a:r>
            <a:r>
              <a:rPr lang="en-GB" sz="2800" dirty="0">
                <a:latin typeface="Comic Sans MS" pitchFamily="66" charset="0"/>
              </a:rPr>
              <a:t> should you be absent.</a:t>
            </a:r>
          </a:p>
          <a:p>
            <a:pPr>
              <a:buFontTx/>
              <a:buNone/>
            </a:pPr>
            <a:endParaRPr lang="en-GB" sz="2800" dirty="0">
              <a:latin typeface="Comic Sans MS" pitchFamily="66" charset="0"/>
            </a:endParaRPr>
          </a:p>
        </p:txBody>
      </p:sp>
      <p:pic>
        <p:nvPicPr>
          <p:cNvPr id="3077" name="Picture 5" descr="body-syste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0"/>
            <a:ext cx="2066198" cy="1620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2253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3" dur="1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  <p:bldP spid="3075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>
                <a:latin typeface="Comic Sans MS" pitchFamily="66" charset="0"/>
              </a:rPr>
              <a:t>What examinations will you take?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latin typeface="Comic Sans MS" pitchFamily="66" charset="0"/>
              </a:rPr>
              <a:t>At the end of </a:t>
            </a:r>
            <a:r>
              <a:rPr lang="en-GB" dirty="0" err="1">
                <a:latin typeface="Comic Sans MS" pitchFamily="66" charset="0"/>
              </a:rPr>
              <a:t>yr</a:t>
            </a:r>
            <a:r>
              <a:rPr lang="en-GB" dirty="0">
                <a:latin typeface="Comic Sans MS" pitchFamily="66" charset="0"/>
              </a:rPr>
              <a:t> 12 there will be AN INTERNAL exam. (this will not count towards your final grade)</a:t>
            </a:r>
          </a:p>
          <a:p>
            <a:pPr marL="0" indent="0">
              <a:buNone/>
            </a:pPr>
            <a:endParaRPr lang="en-GB" dirty="0">
              <a:latin typeface="Comic Sans MS" pitchFamily="66" charset="0"/>
            </a:endParaRPr>
          </a:p>
          <a:p>
            <a:pPr marL="0" indent="0">
              <a:buNone/>
            </a:pPr>
            <a:r>
              <a:rPr lang="en-GB" dirty="0">
                <a:latin typeface="Comic Sans MS" pitchFamily="66" charset="0"/>
              </a:rPr>
              <a:t>At the end of </a:t>
            </a:r>
            <a:r>
              <a:rPr lang="en-GB" dirty="0" err="1">
                <a:latin typeface="Comic Sans MS" pitchFamily="66" charset="0"/>
              </a:rPr>
              <a:t>yr</a:t>
            </a:r>
            <a:r>
              <a:rPr lang="en-GB" dirty="0">
                <a:latin typeface="Comic Sans MS" pitchFamily="66" charset="0"/>
              </a:rPr>
              <a:t> 13 you will have 3 exams, each 2 hours long.</a:t>
            </a:r>
          </a:p>
        </p:txBody>
      </p:sp>
    </p:spTree>
    <p:extLst>
      <p:ext uri="{BB962C8B-B14F-4D97-AF65-F5344CB8AC3E}">
        <p14:creationId xmlns:p14="http://schemas.microsoft.com/office/powerpoint/2010/main" val="15067323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>
                <a:latin typeface="Comic Sans MS" pitchFamily="66" charset="0"/>
              </a:rPr>
              <a:t>How are you assessed at A level? 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2352" y="1391380"/>
            <a:ext cx="8579296" cy="5427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96488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 dirty="0">
                <a:solidFill>
                  <a:srgbClr val="000000"/>
                </a:solidFill>
                <a:latin typeface="Comic Sans MS" pitchFamily="66" charset="0"/>
              </a:rPr>
              <a:t>What else is expected from me?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/>
          <a:lstStyle/>
          <a:p>
            <a:pPr lvl="0">
              <a:lnSpc>
                <a:spcPct val="80000"/>
              </a:lnSpc>
            </a:pPr>
            <a:r>
              <a:rPr lang="en-GB" sz="2800" dirty="0">
                <a:solidFill>
                  <a:srgbClr val="000000"/>
                </a:solidFill>
                <a:latin typeface="Comic Sans MS" pitchFamily="66" charset="0"/>
              </a:rPr>
              <a:t>Lastly, if you are EVER unsure, please ask for help / advice. </a:t>
            </a:r>
          </a:p>
          <a:p>
            <a:pPr lvl="0">
              <a:lnSpc>
                <a:spcPct val="80000"/>
              </a:lnSpc>
            </a:pPr>
            <a:r>
              <a:rPr lang="en-GB" sz="2800" dirty="0">
                <a:solidFill>
                  <a:srgbClr val="000000"/>
                </a:solidFill>
                <a:latin typeface="Comic Sans MS" pitchFamily="66" charset="0"/>
              </a:rPr>
              <a:t>DO NOT struggle along on your own!</a:t>
            </a:r>
          </a:p>
          <a:p>
            <a:pPr lvl="0">
              <a:lnSpc>
                <a:spcPct val="80000"/>
              </a:lnSpc>
            </a:pPr>
            <a:r>
              <a:rPr lang="en-GB" sz="2800" dirty="0">
                <a:solidFill>
                  <a:srgbClr val="000000"/>
                </a:solidFill>
                <a:latin typeface="Comic Sans MS" pitchFamily="66" charset="0"/>
              </a:rPr>
              <a:t>You can come to the science </a:t>
            </a:r>
            <a:r>
              <a:rPr lang="en-GB" sz="2800" dirty="0" err="1">
                <a:solidFill>
                  <a:srgbClr val="000000"/>
                </a:solidFill>
                <a:latin typeface="Comic Sans MS" pitchFamily="66" charset="0"/>
              </a:rPr>
              <a:t>dept</a:t>
            </a:r>
            <a:r>
              <a:rPr lang="en-GB" sz="2800" dirty="0">
                <a:solidFill>
                  <a:srgbClr val="000000"/>
                </a:solidFill>
                <a:latin typeface="Comic Sans MS" pitchFamily="66" charset="0"/>
              </a:rPr>
              <a:t> ANY time…come into class and ask ..even if I am teaching…I may or may not be able to help you!! </a:t>
            </a:r>
          </a:p>
          <a:p>
            <a:pPr lvl="0">
              <a:lnSpc>
                <a:spcPct val="80000"/>
              </a:lnSpc>
            </a:pPr>
            <a:endParaRPr lang="en-GB" sz="2800" dirty="0">
              <a:solidFill>
                <a:srgbClr val="000000"/>
              </a:solidFill>
              <a:latin typeface="Comic Sans MS" pitchFamily="66" charset="0"/>
            </a:endParaRPr>
          </a:p>
          <a:p>
            <a:pPr marL="0" lvl="0" indent="0">
              <a:lnSpc>
                <a:spcPct val="80000"/>
              </a:lnSpc>
              <a:buNone/>
            </a:pPr>
            <a:r>
              <a:rPr lang="en-GB" sz="2800" dirty="0">
                <a:solidFill>
                  <a:srgbClr val="000000"/>
                </a:solidFill>
                <a:latin typeface="Comic Sans MS" pitchFamily="66" charset="0"/>
              </a:rPr>
              <a:t>Staff involved in teaching A level Biology;</a:t>
            </a:r>
          </a:p>
          <a:p>
            <a:pPr marL="0" lvl="0" indent="0">
              <a:lnSpc>
                <a:spcPct val="80000"/>
              </a:lnSpc>
              <a:buNone/>
            </a:pPr>
            <a:r>
              <a:rPr lang="en-GB" sz="2800" dirty="0">
                <a:solidFill>
                  <a:srgbClr val="000000"/>
                </a:solidFill>
                <a:latin typeface="Comic Sans MS" pitchFamily="66" charset="0"/>
              </a:rPr>
              <a:t>Mrs Bonham     HE2</a:t>
            </a:r>
          </a:p>
          <a:p>
            <a:pPr marL="0" lvl="0" indent="0">
              <a:lnSpc>
                <a:spcPct val="80000"/>
              </a:lnSpc>
              <a:buNone/>
            </a:pPr>
            <a:r>
              <a:rPr lang="en-GB" sz="2800" dirty="0">
                <a:solidFill>
                  <a:srgbClr val="000000"/>
                </a:solidFill>
                <a:latin typeface="Comic Sans MS" pitchFamily="66" charset="0"/>
              </a:rPr>
              <a:t>Mr </a:t>
            </a:r>
            <a:r>
              <a:rPr lang="en-GB" sz="2800" dirty="0" err="1">
                <a:solidFill>
                  <a:srgbClr val="000000"/>
                </a:solidFill>
                <a:latin typeface="Comic Sans MS" pitchFamily="66" charset="0"/>
              </a:rPr>
              <a:t>Cropley</a:t>
            </a:r>
            <a:r>
              <a:rPr lang="en-GB" sz="2800" dirty="0">
                <a:solidFill>
                  <a:srgbClr val="000000"/>
                </a:solidFill>
                <a:latin typeface="Comic Sans MS" pitchFamily="66" charset="0"/>
              </a:rPr>
              <a:t>       Lab 2	</a:t>
            </a:r>
          </a:p>
          <a:p>
            <a:pPr marL="0" lvl="0" indent="0">
              <a:lnSpc>
                <a:spcPct val="80000"/>
              </a:lnSpc>
              <a:buNone/>
            </a:pPr>
            <a:r>
              <a:rPr lang="en-GB" sz="2800" dirty="0">
                <a:solidFill>
                  <a:srgbClr val="000000"/>
                </a:solidFill>
                <a:latin typeface="Comic Sans MS" pitchFamily="66" charset="0"/>
              </a:rPr>
              <a:t>Miss Peterson  Lab 6</a:t>
            </a:r>
          </a:p>
          <a:p>
            <a:pPr marL="0" lvl="0" indent="0">
              <a:lnSpc>
                <a:spcPct val="80000"/>
              </a:lnSpc>
              <a:buNone/>
            </a:pPr>
            <a:endParaRPr lang="en-GB" sz="2800" dirty="0">
              <a:solidFill>
                <a:srgbClr val="000000"/>
              </a:solidFill>
              <a:latin typeface="Comic Sans MS" pitchFamily="66" charset="0"/>
            </a:endParaRPr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077200" y="530120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5455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902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976</TotalTime>
  <Words>592</Words>
  <Application>Microsoft Office PowerPoint</Application>
  <PresentationFormat>On-screen Show (4:3)</PresentationFormat>
  <Paragraphs>56</Paragraphs>
  <Slides>10</Slides>
  <Notes>0</Notes>
  <HiddenSlides>0</HiddenSlides>
  <MMClips>5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Comic Sans MS</vt:lpstr>
      <vt:lpstr>Default Design</vt:lpstr>
      <vt:lpstr>1_Default Design</vt:lpstr>
      <vt:lpstr>A level Biology Meet the team</vt:lpstr>
      <vt:lpstr>Where can Biology take you?</vt:lpstr>
      <vt:lpstr>PowerPoint Presentation</vt:lpstr>
      <vt:lpstr>A-Level biology </vt:lpstr>
      <vt:lpstr>What is expected of me?</vt:lpstr>
      <vt:lpstr>What is it all about? Year 12</vt:lpstr>
      <vt:lpstr>What is it all about? Year 13</vt:lpstr>
      <vt:lpstr>What examinations will you take?</vt:lpstr>
      <vt:lpstr>How are you assessed at A level? </vt:lpstr>
      <vt:lpstr>What else is expected from me?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 biology</dc:title>
  <dc:creator>C Bonham</dc:creator>
  <cp:lastModifiedBy>JPetersen</cp:lastModifiedBy>
  <cp:revision>31</cp:revision>
  <dcterms:created xsi:type="dcterms:W3CDTF">2012-06-26T09:06:56Z</dcterms:created>
  <dcterms:modified xsi:type="dcterms:W3CDTF">2020-11-23T16:34:13Z</dcterms:modified>
</cp:coreProperties>
</file>