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notesMasterIdLst>
    <p:notesMasterId r:id="rId36"/>
  </p:notesMasterIdLst>
  <p:handoutMasterIdLst>
    <p:handoutMasterId r:id="rId37"/>
  </p:handout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97" r:id="rId25"/>
    <p:sldId id="298" r:id="rId26"/>
    <p:sldId id="299" r:id="rId27"/>
    <p:sldId id="300" r:id="rId28"/>
    <p:sldId id="302" r:id="rId29"/>
    <p:sldId id="303" r:id="rId30"/>
    <p:sldId id="304" r:id="rId31"/>
    <p:sldId id="305" r:id="rId32"/>
    <p:sldId id="306" r:id="rId33"/>
    <p:sldId id="307" r:id="rId34"/>
    <p:sldId id="308" r:id="rId3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3A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145" cy="496813"/>
          </a:xfrm>
          <a:prstGeom prst="rect">
            <a:avLst/>
          </a:prstGeom>
        </p:spPr>
        <p:txBody>
          <a:bodyPr vert="horz" lIns="92702" tIns="46351" rIns="92702" bIns="4635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911" y="0"/>
            <a:ext cx="2946144" cy="496813"/>
          </a:xfrm>
          <a:prstGeom prst="rect">
            <a:avLst/>
          </a:prstGeom>
        </p:spPr>
        <p:txBody>
          <a:bodyPr vert="horz" lIns="92702" tIns="46351" rIns="92702" bIns="46351" rtlCol="0"/>
          <a:lstStyle>
            <a:lvl1pPr algn="r">
              <a:defRPr sz="1200"/>
            </a:lvl1pPr>
          </a:lstStyle>
          <a:p>
            <a:fld id="{BB75DEDF-B09E-4BA7-8E96-63D1FA93E48C}" type="datetimeFigureOut">
              <a:rPr lang="en-US" smtClean="0"/>
              <a:pPr/>
              <a:t>6/26/2019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224"/>
            <a:ext cx="2946145" cy="496813"/>
          </a:xfrm>
          <a:prstGeom prst="rect">
            <a:avLst/>
          </a:prstGeom>
        </p:spPr>
        <p:txBody>
          <a:bodyPr vert="horz" lIns="92702" tIns="46351" rIns="92702" bIns="4635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911" y="9428224"/>
            <a:ext cx="2946144" cy="496813"/>
          </a:xfrm>
          <a:prstGeom prst="rect">
            <a:avLst/>
          </a:prstGeom>
        </p:spPr>
        <p:txBody>
          <a:bodyPr vert="horz" lIns="92702" tIns="46351" rIns="92702" bIns="46351" rtlCol="0" anchor="b"/>
          <a:lstStyle>
            <a:lvl1pPr algn="r">
              <a:defRPr sz="1200"/>
            </a:lvl1pPr>
          </a:lstStyle>
          <a:p>
            <a:fld id="{7E1C3154-9F00-4FD0-A2DC-4624B06A41E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78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2"/>
          </a:xfrm>
          <a:prstGeom prst="rect">
            <a:avLst/>
          </a:prstGeom>
        </p:spPr>
        <p:txBody>
          <a:bodyPr vert="horz" lIns="92702" tIns="46351" rIns="92702" bIns="4635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6332"/>
          </a:xfrm>
          <a:prstGeom prst="rect">
            <a:avLst/>
          </a:prstGeom>
        </p:spPr>
        <p:txBody>
          <a:bodyPr vert="horz" lIns="92702" tIns="46351" rIns="92702" bIns="46351" rtlCol="0"/>
          <a:lstStyle>
            <a:lvl1pPr algn="r">
              <a:defRPr sz="1200"/>
            </a:lvl1pPr>
          </a:lstStyle>
          <a:p>
            <a:fld id="{5DC0821C-53EB-44CC-8FB8-C4BD030A137D}" type="datetimeFigureOut">
              <a:rPr lang="en-US" smtClean="0"/>
              <a:pPr/>
              <a:t>6/26/2019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02" tIns="46351" rIns="92702" bIns="4635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2702" tIns="46351" rIns="92702" bIns="4635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2702" tIns="46351" rIns="92702" bIns="4635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2702" tIns="46351" rIns="92702" bIns="46351" rtlCol="0" anchor="b"/>
          <a:lstStyle>
            <a:lvl1pPr algn="r">
              <a:defRPr sz="1200"/>
            </a:lvl1pPr>
          </a:lstStyle>
          <a:p>
            <a:fld id="{30472A8E-46C1-47C0-8E8A-5BF0A4E1A5B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60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2259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967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1340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50913" eaLnBrk="1" hangingPunct="1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9596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476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667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12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3401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8185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84706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7174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2253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86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18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2899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19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189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20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3398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23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98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24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5221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25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4601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26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14656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367188-6E2D-42D3-9AA3-360B92417A05}" type="slidenum">
              <a:rPr lang="en-GB" smtClean="0">
                <a:solidFill>
                  <a:prstClr val="black"/>
                </a:solidFill>
              </a:rPr>
              <a:pPr/>
              <a:t>27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8322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72A8E-46C1-47C0-8E8A-5BF0A4E1A5B1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36232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72A8E-46C1-47C0-8E8A-5BF0A4E1A5B1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3190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472A8E-46C1-47C0-8E8A-5BF0A4E1A5B1}" type="slidenum">
              <a:rPr lang="en-GB" smtClean="0"/>
              <a:pPr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1846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212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080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9598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311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217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220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4457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5426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2637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3997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709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3D2A6370-DCA9-124A-84CD-F7B59516B0B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6/26/2019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8DF10F67-C33D-B04E-80B5-D0B8872185C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467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hyperlink" Target="http://www.ucas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8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1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unistats.direct.gov.uk/" TargetMode="External"/><Relationship Id="rId3" Type="http://schemas.openxmlformats.org/officeDocument/2006/relationships/image" Target="../media/image34.jpeg"/><Relationship Id="rId7" Type="http://schemas.openxmlformats.org/officeDocument/2006/relationships/hyperlink" Target="http://www.thestudentroom.co.uk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v.uk/student-finance" TargetMode="External"/><Relationship Id="rId5" Type="http://schemas.openxmlformats.org/officeDocument/2006/relationships/hyperlink" Target="http://www.ucas.com/" TargetMode="External"/><Relationship Id="rId4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v.uk/student-finance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beds.ac.uk/open-days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Uni_Bed_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9760" y="251408"/>
            <a:ext cx="2668704" cy="10395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7832" y="5732462"/>
            <a:ext cx="8468038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spcAft>
                <a:spcPts val="600"/>
              </a:spcAft>
            </a:pPr>
            <a:r>
              <a:rPr lang="en-GB" sz="28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itchFamily="34" charset="0"/>
                <a:cs typeface="Arial" pitchFamily="34" charset="0"/>
              </a:rPr>
              <a:t>Introduction to </a:t>
            </a:r>
            <a:r>
              <a:rPr lang="en-GB" sz="2800" b="1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itchFamily="34" charset="0"/>
                <a:cs typeface="Arial" pitchFamily="34" charset="0"/>
              </a:rPr>
              <a:t>Higher Education</a:t>
            </a:r>
            <a:endParaRPr lang="en-GB" sz="2800" b="1" dirty="0" smtClean="0">
              <a:solidFill>
                <a:prstClr val="black">
                  <a:lumMod val="65000"/>
                  <a:lumOff val="35000"/>
                </a:prstClr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600"/>
              </a:spcAft>
            </a:pPr>
            <a:r>
              <a:rPr lang="en-GB" sz="2000" i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" pitchFamily="34" charset="0"/>
                <a:cs typeface="Arial" pitchFamily="34" charset="0"/>
              </a:rPr>
              <a:t>Steph Strange – Student Engagement &amp; Recruitment Manager</a:t>
            </a:r>
            <a:endParaRPr lang="en-GB" sz="2800" i="1" dirty="0" smtClean="0">
              <a:solidFill>
                <a:prstClr val="black">
                  <a:lumMod val="65000"/>
                  <a:lumOff val="3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427832" y="5650162"/>
            <a:ext cx="8320632" cy="1108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" name="Picture 11" descr="Young-University-Ranking-web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058" y="4474532"/>
            <a:ext cx="1758540" cy="957843"/>
          </a:xfrm>
          <a:prstGeom prst="rect">
            <a:avLst/>
          </a:prstGeom>
        </p:spPr>
      </p:pic>
      <p:pic>
        <p:nvPicPr>
          <p:cNvPr id="7" name="Picture 6" descr="02_GuardianLeagueTable_AddedValue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821" y="1812557"/>
            <a:ext cx="2396749" cy="2396749"/>
          </a:xfrm>
          <a:prstGeom prst="rect">
            <a:avLst/>
          </a:prstGeom>
        </p:spPr>
      </p:pic>
      <p:pic>
        <p:nvPicPr>
          <p:cNvPr id="11" name="Picture 10" descr="TEF Silver logo RGB portrait words.ep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58" y="1812557"/>
            <a:ext cx="1881665" cy="3589903"/>
          </a:xfrm>
          <a:prstGeom prst="rect">
            <a:avLst/>
          </a:prstGeom>
        </p:spPr>
      </p:pic>
      <p:pic>
        <p:nvPicPr>
          <p:cNvPr id="13" name="Picture 12" descr="30percent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3512" y="3786158"/>
            <a:ext cx="1646218" cy="1646218"/>
          </a:xfrm>
          <a:prstGeom prst="rect">
            <a:avLst/>
          </a:prstGeom>
        </p:spPr>
      </p:pic>
      <p:pic>
        <p:nvPicPr>
          <p:cNvPr id="3" name="Picture 2" descr="01_NSS_2018_OverallSatisfaction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134" y="1584519"/>
            <a:ext cx="1930013" cy="2138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109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Going to University…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image2.jpg"/>
          <p:cNvPicPr>
            <a:picLocks noChangeAspect="1"/>
          </p:cNvPicPr>
          <p:nvPr/>
        </p:nvPicPr>
        <p:blipFill>
          <a:blip r:embed="rId2"/>
          <a:srcRect t="24684" b="11523"/>
          <a:stretch>
            <a:fillRect/>
          </a:stretch>
        </p:blipFill>
        <p:spPr>
          <a:xfrm>
            <a:off x="0" y="1484784"/>
            <a:ext cx="9143999" cy="5373216"/>
          </a:xfrm>
          <a:prstGeom prst="rect">
            <a:avLst/>
          </a:prstGeom>
        </p:spPr>
      </p:pic>
      <p:pic>
        <p:nvPicPr>
          <p:cNvPr id="5" name="Picture 4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260648"/>
            <a:ext cx="2668704" cy="1039503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85750" y="1643063"/>
            <a:ext cx="8534722" cy="485775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endParaRPr lang="en-GB" altLang="en-US" sz="24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8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University will…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Be a new &amp; different experience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Give you new </a:t>
            </a:r>
            <a:r>
              <a:rPr lang="en-GB" altLang="en-US" sz="1800" smtClean="0">
                <a:solidFill>
                  <a:prstClr val="black"/>
                </a:solidFill>
                <a:latin typeface="Arial" charset="0"/>
                <a:cs typeface="Arial" charset="0"/>
              </a:rPr>
              <a:t>skills &amp; independence</a:t>
            </a:r>
            <a:endParaRPr lang="en-GB" altLang="en-US" sz="18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Make you more employable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Boost your confidence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Sculpt your future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Broaden your horizons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GB" altLang="en-US" sz="18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Make sure you: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Do your research &amp; consider all your options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Study something you are interested in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Enjoy it!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GB" altLang="en-US" sz="18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</a:pPr>
            <a:endParaRPr lang="en-US" altLang="en-US" sz="24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05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Good reasons to go…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12776"/>
            <a:ext cx="9144000" cy="5400600"/>
          </a:xfrm>
          <a:prstGeom prst="rect">
            <a:avLst/>
          </a:prstGeom>
        </p:spPr>
      </p:pic>
      <p:pic>
        <p:nvPicPr>
          <p:cNvPr id="5" name="Picture 4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260648"/>
            <a:ext cx="2668704" cy="1039503"/>
          </a:xfrm>
          <a:prstGeom prst="rect">
            <a:avLst/>
          </a:prstGeom>
        </p:spPr>
      </p:pic>
      <p:sp>
        <p:nvSpPr>
          <p:cNvPr id="6" name="Rectangle 4"/>
          <p:cNvSpPr txBox="1">
            <a:spLocks noChangeArrowheads="1"/>
          </p:cNvSpPr>
          <p:nvPr/>
        </p:nvSpPr>
        <p:spPr bwMode="auto">
          <a:xfrm>
            <a:off x="428624" y="1571625"/>
            <a:ext cx="8468263" cy="3585567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71A18"/>
              </a:buClr>
              <a:buSzPct val="110000"/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GB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Learn new skills – not just academic!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71A18"/>
              </a:buClr>
              <a:buSzPct val="110000"/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GB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Meet new people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71A18"/>
              </a:buClr>
              <a:buSzPct val="110000"/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</a:t>
            </a:r>
            <a:r>
              <a:rPr lang="en-US" altLang="en-GB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  Live independently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71A18"/>
              </a:buClr>
              <a:buSzPct val="110000"/>
              <a:buFont typeface="Arial" panose="020B0604020202020204" pitchFamily="34" charset="0"/>
              <a:buNone/>
            </a:pP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Live somewhere new</a:t>
            </a:r>
            <a:endParaRPr lang="en-US" altLang="en-GB" sz="18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71A18"/>
              </a:buClr>
              <a:buSzPct val="110000"/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GB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Grow in confidence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71A18"/>
              </a:buClr>
              <a:buSzPct val="110000"/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University can </a:t>
            </a:r>
            <a:r>
              <a:rPr lang="en-US" altLang="en-GB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make you more employable 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71A18"/>
              </a:buClr>
              <a:buSzPct val="110000"/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Earn</a:t>
            </a:r>
            <a:r>
              <a:rPr lang="en-GB" altLang="en-GB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 </a:t>
            </a:r>
            <a:r>
              <a:rPr lang="en-US" altLang="en-GB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more – more about the £s later!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71A18"/>
              </a:buClr>
              <a:buSzPct val="110000"/>
              <a:buFont typeface="Arial" panose="020B0604020202020204" pitchFamily="34" charset="0"/>
              <a:buNone/>
            </a:pPr>
            <a:r>
              <a:rPr lang="en-GB" altLang="en-US" sz="18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8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GB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It’s an investment in your future</a:t>
            </a:r>
          </a:p>
        </p:txBody>
      </p:sp>
    </p:spTree>
    <p:extLst>
      <p:ext uri="{BB962C8B-B14F-4D97-AF65-F5344CB8AC3E}">
        <p14:creationId xmlns:p14="http://schemas.microsoft.com/office/powerpoint/2010/main" val="4042657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How to decide…</a:t>
            </a:r>
            <a:endParaRPr lang="en-GB" dirty="0"/>
          </a:p>
        </p:txBody>
      </p:sp>
      <p:pic>
        <p:nvPicPr>
          <p:cNvPr id="4" name="Content Placeholder 3" descr="image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1700808"/>
            <a:ext cx="9143999" cy="5257799"/>
          </a:xfrm>
          <a:prstGeom prst="rect">
            <a:avLst/>
          </a:prstGeom>
        </p:spPr>
      </p:pic>
      <p:pic>
        <p:nvPicPr>
          <p:cNvPr id="5" name="Picture 4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260648"/>
            <a:ext cx="2668704" cy="1039503"/>
          </a:xfrm>
          <a:prstGeom prst="rect">
            <a:avLst/>
          </a:prstGeom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23528" y="1916832"/>
            <a:ext cx="6984776" cy="396044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Talk to tutors / parents / siblings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 </a:t>
            </a:r>
            <a:r>
              <a:rPr lang="en-GB" altLang="en-US" sz="20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Do you know anyone that has already been to               </a:t>
            </a:r>
            <a:r>
              <a:rPr lang="en-GB" altLang="en-US" sz="2000" dirty="0" err="1" smtClean="0">
                <a:solidFill>
                  <a:prstClr val="black"/>
                </a:solidFill>
                <a:latin typeface="Arial" charset="0"/>
                <a:cs typeface="Arial" charset="0"/>
              </a:rPr>
              <a:t>uni</a:t>
            </a:r>
            <a:r>
              <a:rPr lang="en-GB" altLang="en-US" sz="20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?</a:t>
            </a:r>
            <a:endParaRPr lang="en-US" altLang="en-US" sz="2000" dirty="0" smtClean="0">
              <a:solidFill>
                <a:prstClr val="black"/>
              </a:solidFill>
              <a:latin typeface="Arial" charset="0"/>
            </a:endParaRP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Speak to a Careers Advisor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Visit universities! Experience them for yourself!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 </a:t>
            </a:r>
            <a:r>
              <a:rPr lang="en-GB" altLang="en-US" sz="20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Go to Open Days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 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 </a:t>
            </a:r>
            <a:r>
              <a:rPr lang="en-GB" altLang="en-US" sz="20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Try the subject out – Taster Days</a:t>
            </a:r>
            <a:endParaRPr lang="en-US" altLang="en-US" sz="2000" dirty="0" smtClean="0">
              <a:solidFill>
                <a:prstClr val="black"/>
              </a:solidFill>
              <a:latin typeface="Arial" charset="0"/>
            </a:endParaRP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Attend UCAS Fairs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Send for prospectuses</a:t>
            </a:r>
          </a:p>
          <a:p>
            <a:pPr marL="0" indent="0" algn="ctr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US" altLang="en-US" sz="2000" b="1" dirty="0" smtClean="0">
                <a:solidFill>
                  <a:srgbClr val="FF0000"/>
                </a:solidFill>
                <a:latin typeface="Arial" charset="0"/>
              </a:rPr>
              <a:t>MAKE UP YOUR OWN MIND!</a:t>
            </a:r>
          </a:p>
        </p:txBody>
      </p:sp>
    </p:spTree>
    <p:extLst>
      <p:ext uri="{BB962C8B-B14F-4D97-AF65-F5344CB8AC3E}">
        <p14:creationId xmlns:p14="http://schemas.microsoft.com/office/powerpoint/2010/main" val="2154671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Where to study…</a:t>
            </a:r>
            <a:endParaRPr lang="en-GB" dirty="0"/>
          </a:p>
        </p:txBody>
      </p:sp>
      <p:pic>
        <p:nvPicPr>
          <p:cNvPr id="5" name="Picture 4" descr="Uni_Bed_lo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260648"/>
            <a:ext cx="2668704" cy="1039503"/>
          </a:xfrm>
          <a:prstGeom prst="rect">
            <a:avLst/>
          </a:prstGeom>
        </p:spPr>
      </p:pic>
      <p:sp>
        <p:nvSpPr>
          <p:cNvPr id="6" name="Rectangle 18"/>
          <p:cNvSpPr txBox="1">
            <a:spLocks noChangeArrowheads="1"/>
          </p:cNvSpPr>
          <p:nvPr/>
        </p:nvSpPr>
        <p:spPr bwMode="auto">
          <a:xfrm>
            <a:off x="179512" y="1628800"/>
            <a:ext cx="7992888" cy="4032448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spcBef>
                <a:spcPct val="100000"/>
              </a:spcBef>
              <a:spcAft>
                <a:spcPct val="40000"/>
              </a:spcAft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Think about the following factors…</a:t>
            </a:r>
            <a:endParaRPr lang="en-US" altLang="en-US" sz="2000" dirty="0" smtClean="0">
              <a:solidFill>
                <a:prstClr val="black"/>
              </a:solidFill>
              <a:latin typeface="Helvetica 65 Medium" charset="0"/>
            </a:endParaRP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Where is the institution - close to home?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</a:t>
            </a:r>
            <a:r>
              <a:rPr lang="en-GB" altLang="en-US" sz="20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What are the transport links like?</a:t>
            </a:r>
            <a:endParaRPr lang="en-US" altLang="en-US" sz="2000" dirty="0" smtClean="0">
              <a:solidFill>
                <a:prstClr val="black"/>
              </a:solidFill>
              <a:latin typeface="Arial" charset="0"/>
            </a:endParaRP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What courses are on offer?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How are the studies </a:t>
            </a:r>
            <a:r>
              <a:rPr lang="en-US" altLang="en-US" sz="2000" dirty="0" err="1" smtClean="0">
                <a:solidFill>
                  <a:prstClr val="black"/>
                </a:solidFill>
                <a:latin typeface="Arial" charset="0"/>
              </a:rPr>
              <a:t>organised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?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 </a:t>
            </a:r>
            <a:r>
              <a:rPr lang="en-GB" altLang="en-US" sz="20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How are you assessed? Exams </a:t>
            </a:r>
            <a:r>
              <a:rPr lang="en-GB" altLang="en-US" sz="2000" dirty="0" err="1" smtClean="0">
                <a:solidFill>
                  <a:prstClr val="black"/>
                </a:solidFill>
                <a:latin typeface="Arial" charset="0"/>
                <a:cs typeface="Arial" charset="0"/>
              </a:rPr>
              <a:t>vs</a:t>
            </a:r>
            <a:r>
              <a:rPr lang="en-GB" altLang="en-US" sz="20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 coursework?</a:t>
            </a:r>
            <a:endParaRPr lang="en-US" altLang="en-US" sz="2000" dirty="0" smtClean="0">
              <a:solidFill>
                <a:prstClr val="black"/>
              </a:solidFill>
              <a:latin typeface="Arial" charset="0"/>
            </a:endParaRP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How many students are there?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How good are the study facilities?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What is the leisure and social life like?</a:t>
            </a:r>
          </a:p>
          <a:p>
            <a:pPr marL="0" indent="0">
              <a:buClr>
                <a:srgbClr val="C71A18"/>
              </a:buClr>
              <a:buFont typeface="Arial" panose="020B0604020202020204" pitchFamily="34" charset="0"/>
              <a:buNone/>
            </a:pPr>
            <a:r>
              <a:rPr lang="en-GB" altLang="en-US" sz="20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0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2000" dirty="0" smtClean="0">
                <a:solidFill>
                  <a:prstClr val="black"/>
                </a:solidFill>
                <a:latin typeface="Arial" charset="0"/>
              </a:rPr>
              <a:t>How much does it cost to live in halls of residence, or in private     accommodation?</a:t>
            </a:r>
          </a:p>
          <a:p>
            <a:pPr marL="0" indent="0">
              <a:buClr>
                <a:srgbClr val="C71A18"/>
              </a:buClr>
              <a:buFont typeface="Wingdings" pitchFamily="2" charset="2"/>
              <a:buChar char="§"/>
            </a:pPr>
            <a:endParaRPr lang="en-US" altLang="en-US" sz="2000" dirty="0" smtClean="0">
              <a:solidFill>
                <a:prstClr val="black"/>
              </a:solidFill>
              <a:latin typeface="Arial" charset="0"/>
            </a:endParaRPr>
          </a:p>
          <a:p>
            <a:pPr marL="0" indent="0">
              <a:lnSpc>
                <a:spcPts val="1600"/>
              </a:lnSpc>
              <a:buClr>
                <a:srgbClr val="C71A18"/>
              </a:buClr>
            </a:pPr>
            <a:endParaRPr lang="en-US" altLang="en-US" sz="2000" dirty="0" smtClean="0">
              <a:solidFill>
                <a:prstClr val="black"/>
              </a:solidFill>
              <a:latin typeface="Helvetica 55 Roman" charset="0"/>
            </a:endParaRPr>
          </a:p>
        </p:txBody>
      </p:sp>
      <p:pic>
        <p:nvPicPr>
          <p:cNvPr id="7" name="Picture 3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" t="3999" r="6000"/>
          <a:stretch>
            <a:fillRect/>
          </a:stretch>
        </p:blipFill>
        <p:spPr bwMode="auto">
          <a:xfrm>
            <a:off x="5868144" y="1628800"/>
            <a:ext cx="2643187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6561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image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64381"/>
            <a:ext cx="9144000" cy="609361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31044" y="1770255"/>
            <a:ext cx="5969756" cy="455509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457200"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Two years</a:t>
            </a:r>
            <a:endParaRPr lang="en-GB" sz="2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Foundation Degrees (</a:t>
            </a:r>
            <a:r>
              <a:rPr lang="en-GB" sz="200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FdA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en-GB" sz="200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FdSc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Higher National Diplomas (HND)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Three years</a:t>
            </a:r>
            <a:endParaRPr lang="en-GB" sz="2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Degree courses (BA/BSc)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Four years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Courses with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Foundation Year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Sandwich Degrees (placement/year abroad) </a:t>
            </a:r>
          </a:p>
          <a:p>
            <a:pPr defTabSz="457200"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Five years +</a:t>
            </a:r>
            <a:endParaRPr lang="en-GB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Medicine, Veterinary, Architect etc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Qualifications available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79913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UCAS…</a:t>
            </a:r>
            <a:endParaRPr lang="en-GB" dirty="0"/>
          </a:p>
        </p:txBody>
      </p:sp>
      <p:pic>
        <p:nvPicPr>
          <p:cNvPr id="4" name="Content Placeholder 3" descr="image5.jpg"/>
          <p:cNvPicPr>
            <a:picLocks noGrp="1" noChangeAspect="1"/>
          </p:cNvPicPr>
          <p:nvPr>
            <p:ph idx="1"/>
          </p:nvPr>
        </p:nvPicPr>
        <p:blipFill>
          <a:blip r:embed="rId2"/>
          <a:srcRect t="13943" b="43216"/>
          <a:stretch>
            <a:fillRect/>
          </a:stretch>
        </p:blipFill>
        <p:spPr>
          <a:xfrm>
            <a:off x="-44937" y="1400861"/>
            <a:ext cx="9144000" cy="5457139"/>
          </a:xfrm>
          <a:prstGeom prst="rect">
            <a:avLst/>
          </a:prstGeom>
        </p:spPr>
      </p:pic>
      <p:pic>
        <p:nvPicPr>
          <p:cNvPr id="5" name="Picture 4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260648"/>
            <a:ext cx="2668704" cy="1039503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50825" y="1773238"/>
            <a:ext cx="7603758" cy="107950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UCAS (Universities and Colleges Admissions Service) is a central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organisation that processes applications on behalf of universities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GB" altLang="en-US" sz="18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and colleges</a:t>
            </a:r>
          </a:p>
          <a:p>
            <a:pPr>
              <a:lnSpc>
                <a:spcPct val="80000"/>
              </a:lnSpc>
            </a:pPr>
            <a:endParaRPr lang="en-GB" altLang="en-US" sz="18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</a:pPr>
            <a:endParaRPr lang="en-GB" altLang="en-US" sz="1600" dirty="0" smtClean="0">
              <a:solidFill>
                <a:srgbClr val="3333FF"/>
              </a:solidFill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</a:pPr>
            <a:endParaRPr lang="en-GB" altLang="en-US" sz="16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</a:pPr>
            <a:endParaRPr lang="en-GB" altLang="en-US" sz="16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</a:pPr>
            <a:endParaRPr lang="en-GB" altLang="en-US" sz="16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>
              <a:lnSpc>
                <a:spcPct val="80000"/>
              </a:lnSpc>
            </a:pPr>
            <a:endParaRPr lang="en-GB" altLang="en-US" sz="16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250825" y="2852738"/>
            <a:ext cx="3673475" cy="353943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 sz="4000">
                <a:solidFill>
                  <a:schemeClr val="tx1"/>
                </a:solidFill>
                <a:latin typeface="Times" charset="0"/>
              </a:defRPr>
            </a:lvl1pPr>
            <a:lvl2pPr marL="742950" indent="-285750">
              <a:defRPr sz="4000">
                <a:solidFill>
                  <a:schemeClr val="tx1"/>
                </a:solidFill>
                <a:latin typeface="Times" charset="0"/>
              </a:defRPr>
            </a:lvl2pPr>
            <a:lvl3pPr marL="1143000" indent="-228600">
              <a:defRPr sz="4000">
                <a:solidFill>
                  <a:schemeClr val="tx1"/>
                </a:solidFill>
                <a:latin typeface="Times" charset="0"/>
              </a:defRPr>
            </a:lvl3pPr>
            <a:lvl4pPr marL="1600200" indent="-228600">
              <a:defRPr sz="4000">
                <a:solidFill>
                  <a:schemeClr val="tx1"/>
                </a:solidFill>
                <a:latin typeface="Times" charset="0"/>
              </a:defRPr>
            </a:lvl4pPr>
            <a:lvl5pPr marL="2057400" indent="-228600">
              <a:defRPr sz="4000">
                <a:solidFill>
                  <a:schemeClr val="tx1"/>
                </a:solidFill>
                <a:latin typeface="Time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" charset="0"/>
              </a:defRPr>
            </a:lvl9pPr>
          </a:lstStyle>
          <a:p>
            <a:pPr defTabSz="457200">
              <a:buClr>
                <a:srgbClr val="C9130E"/>
              </a:buClr>
            </a:pPr>
            <a:r>
              <a:rPr lang="en-GB" alt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</a:rPr>
              <a:t>The </a:t>
            </a:r>
            <a:r>
              <a:rPr lang="en-GB" altLang="en-US" sz="1600" dirty="0">
                <a:solidFill>
                  <a:prstClr val="black"/>
                </a:solidFill>
                <a:latin typeface="Arial" charset="0"/>
              </a:rPr>
              <a:t>whole application process</a:t>
            </a:r>
            <a:br>
              <a:rPr lang="en-GB" altLang="en-US" sz="1600" dirty="0">
                <a:solidFill>
                  <a:prstClr val="black"/>
                </a:solidFill>
                <a:latin typeface="Arial" charset="0"/>
              </a:rPr>
            </a:br>
            <a:r>
              <a:rPr lang="en-GB" altLang="en-US" sz="1600" dirty="0">
                <a:solidFill>
                  <a:prstClr val="black"/>
                </a:solidFill>
                <a:latin typeface="Arial" charset="0"/>
              </a:rPr>
              <a:t>is done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</a:rPr>
              <a:t>online via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  <a:hlinkClick r:id="rId4"/>
              </a:rPr>
              <a:t>www.ucas.com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</a:rPr>
              <a:t> </a:t>
            </a:r>
            <a:endParaRPr lang="en-GB" altLang="en-US" sz="1600" dirty="0">
              <a:solidFill>
                <a:prstClr val="black"/>
              </a:solidFill>
              <a:latin typeface="Arial" charset="0"/>
            </a:endParaRPr>
          </a:p>
          <a:p>
            <a:pPr defTabSz="457200">
              <a:buClr>
                <a:srgbClr val="C9130E"/>
              </a:buClr>
              <a:buFont typeface="Wingdings" pitchFamily="2" charset="2"/>
              <a:buChar char="§"/>
            </a:pPr>
            <a:endParaRPr lang="en-GB" altLang="en-US" sz="1600" dirty="0">
              <a:solidFill>
                <a:prstClr val="black"/>
              </a:solidFill>
              <a:latin typeface="Arial" charset="0"/>
            </a:endParaRPr>
          </a:p>
          <a:p>
            <a:pPr defTabSz="457200">
              <a:buClr>
                <a:srgbClr val="C9130E"/>
              </a:buClr>
            </a:pPr>
            <a:r>
              <a:rPr lang="en-GB" alt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</a:rPr>
              <a:t>Applicants </a:t>
            </a:r>
            <a:r>
              <a:rPr lang="en-GB" altLang="en-US" sz="1600" dirty="0">
                <a:solidFill>
                  <a:prstClr val="black"/>
                </a:solidFill>
                <a:latin typeface="Arial" charset="0"/>
              </a:rPr>
              <a:t>track their progress </a:t>
            </a:r>
            <a:br>
              <a:rPr lang="en-GB" altLang="en-US" sz="1600" dirty="0">
                <a:solidFill>
                  <a:prstClr val="black"/>
                </a:solidFill>
                <a:latin typeface="Arial" charset="0"/>
              </a:rPr>
            </a:br>
            <a:r>
              <a:rPr lang="en-GB" altLang="en-US" sz="1600" dirty="0">
                <a:solidFill>
                  <a:prstClr val="black"/>
                </a:solidFill>
                <a:latin typeface="Arial" charset="0"/>
              </a:rPr>
              <a:t>with a user ID and password at anytime, anywhere</a:t>
            </a:r>
          </a:p>
          <a:p>
            <a:pPr defTabSz="457200">
              <a:buClr>
                <a:srgbClr val="C9130E"/>
              </a:buClr>
              <a:buFont typeface="Wingdings" pitchFamily="2" charset="2"/>
              <a:buChar char="§"/>
            </a:pPr>
            <a:endParaRPr lang="en-GB" altLang="en-US" sz="1600" dirty="0">
              <a:solidFill>
                <a:prstClr val="black"/>
              </a:solidFill>
              <a:latin typeface="Arial" charset="0"/>
            </a:endParaRPr>
          </a:p>
          <a:p>
            <a:pPr defTabSz="457200">
              <a:buClr>
                <a:srgbClr val="C9130E"/>
              </a:buClr>
            </a:pP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</a:rPr>
              <a:t> Every course </a:t>
            </a:r>
            <a:r>
              <a:rPr lang="en-GB" altLang="en-US" sz="1600" dirty="0">
                <a:solidFill>
                  <a:prstClr val="black"/>
                </a:solidFill>
                <a:latin typeface="Arial" charset="0"/>
              </a:rPr>
              <a:t>(Over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</a:rPr>
              <a:t>37,000 courses at over 390 institutions listed </a:t>
            </a:r>
            <a:r>
              <a:rPr lang="en-GB" altLang="en-US" sz="1600" dirty="0">
                <a:solidFill>
                  <a:prstClr val="black"/>
                </a:solidFill>
                <a:latin typeface="Arial" charset="0"/>
              </a:rPr>
              <a:t>on the UCAS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</a:rPr>
              <a:t>website</a:t>
            </a:r>
            <a:r>
              <a:rPr lang="en-GB" altLang="en-US" sz="1600" dirty="0">
                <a:solidFill>
                  <a:prstClr val="black"/>
                </a:solidFill>
                <a:latin typeface="Arial" charset="0"/>
              </a:rPr>
              <a:t>)</a:t>
            </a:r>
          </a:p>
          <a:p>
            <a:pPr defTabSz="457200">
              <a:buClr>
                <a:srgbClr val="C9130E"/>
              </a:buClr>
            </a:pPr>
            <a:endParaRPr lang="en-GB" altLang="en-US" sz="1600" dirty="0" smtClean="0">
              <a:solidFill>
                <a:prstClr val="black"/>
              </a:solidFill>
              <a:latin typeface="Arial" charset="0"/>
            </a:endParaRPr>
          </a:p>
          <a:p>
            <a:pPr defTabSz="457200">
              <a:buClr>
                <a:srgbClr val="C9130E"/>
              </a:buClr>
            </a:pP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// 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You will need to write a personal statement as part of your application</a:t>
            </a:r>
            <a:endParaRPr lang="en-GB" altLang="en-US" sz="1600" dirty="0">
              <a:solidFill>
                <a:prstClr val="black"/>
              </a:solidFill>
              <a:latin typeface="Arial" charset="0"/>
            </a:endParaRPr>
          </a:p>
          <a:p>
            <a:pPr defTabSz="457200">
              <a:buClr>
                <a:srgbClr val="C9130E"/>
              </a:buClr>
            </a:pPr>
            <a:endParaRPr lang="en-GB" altLang="en-US" sz="1600" b="1" dirty="0">
              <a:solidFill>
                <a:prstClr val="black"/>
              </a:solidFill>
              <a:latin typeface="Arial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507" y="2853859"/>
            <a:ext cx="3931076" cy="3538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4222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5.jpg"/>
          <p:cNvPicPr>
            <a:picLocks noChangeAspect="1"/>
          </p:cNvPicPr>
          <p:nvPr/>
        </p:nvPicPr>
        <p:blipFill>
          <a:blip r:embed="rId3" cstate="print"/>
          <a:srcRect t="13943" b="43216"/>
          <a:stretch>
            <a:fillRect/>
          </a:stretch>
        </p:blipFill>
        <p:spPr>
          <a:xfrm>
            <a:off x="0" y="1172838"/>
            <a:ext cx="9144000" cy="568516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31043" y="1755741"/>
            <a:ext cx="7842100" cy="393954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457200"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There are over 37,000 different courses available 	within the UK from over 390 providers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What do you currently enjoy studying/doing…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Talk to your subject tutors and advisers at schools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Load yourself up with prospectuses</a:t>
            </a:r>
            <a:endParaRPr lang="en-GB" sz="2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Try out your subject – taster days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Think about what career your course might lead you to do…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Make sure you’re interested in it!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	</a:t>
            </a:r>
            <a:r>
              <a:rPr lang="en-GB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RESEARCH!</a:t>
            </a:r>
            <a:endParaRPr lang="en-GB" sz="2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Choosing your course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415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4382"/>
            <a:ext cx="9144000" cy="609361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800" y="133336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31045" y="1799771"/>
            <a:ext cx="7665207" cy="4093428"/>
          </a:xfrm>
          <a:prstGeom prst="rect">
            <a:avLst/>
          </a:prstGeom>
          <a:solidFill>
            <a:schemeClr val="bg1">
              <a:alpha val="90000"/>
            </a:schemeClr>
          </a:solidFill>
          <a:ln w="38100">
            <a:noFill/>
          </a:ln>
        </p:spPr>
        <p:txBody>
          <a:bodyPr wrap="square">
            <a:spAutoFit/>
          </a:bodyPr>
          <a:lstStyle/>
          <a:p>
            <a:pPr defTabSz="762000">
              <a:spcBef>
                <a:spcPct val="50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 June                  	Register with APPLY, start application</a:t>
            </a:r>
          </a:p>
          <a:p>
            <a:pPr defTabSz="762000">
              <a:spcBef>
                <a:spcPct val="50000"/>
              </a:spcBef>
            </a:pP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 September      	</a:t>
            </a:r>
            <a:r>
              <a:rPr lang="en-GB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First applications can be submitted</a:t>
            </a:r>
          </a:p>
          <a:p>
            <a:pPr defTabSz="762000">
              <a:spcBef>
                <a:spcPct val="50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 October 	     		Deadline for medicine, dentistry 					and veterinary science applications, 				and all applications to Oxford and 				Cambridge</a:t>
            </a:r>
          </a:p>
          <a:p>
            <a:pPr defTabSz="762000">
              <a:spcBef>
                <a:spcPct val="50000"/>
              </a:spcBef>
            </a:pP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 January  			Standard UCAS deadline</a:t>
            </a:r>
          </a:p>
          <a:p>
            <a:pPr defTabSz="762000">
              <a:spcBef>
                <a:spcPct val="50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Mid March			Start of UCAS Extra	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defTabSz="762000">
              <a:spcBef>
                <a:spcPct val="50000"/>
              </a:spcBef>
            </a:pP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August 			Results Day  </a:t>
            </a:r>
          </a:p>
          <a:p>
            <a:pPr defTabSz="762000">
              <a:spcBef>
                <a:spcPct val="50000"/>
              </a:spcBef>
            </a:pP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Clearing lists released	</a:t>
            </a:r>
            <a:endParaRPr lang="en-GB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431045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The UCAS calendar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80339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16002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274638"/>
            <a:ext cx="2668704" cy="1039503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The UCAS website…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587" y="2154777"/>
            <a:ext cx="2167592" cy="178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044" y="1531267"/>
            <a:ext cx="6793721" cy="5326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17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16002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274638"/>
            <a:ext cx="2668704" cy="1039503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Choosing your course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6086" y="1600200"/>
            <a:ext cx="9316171" cy="5122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646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16002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274638"/>
            <a:ext cx="2668704" cy="1039503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Choosing your course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261" y="1600200"/>
            <a:ext cx="8463539" cy="4730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929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16002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274638"/>
            <a:ext cx="2668704" cy="1039503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Choosing your course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522" y="1782763"/>
            <a:ext cx="8532956" cy="4663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18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5.jpg"/>
          <p:cNvPicPr>
            <a:picLocks noChangeAspect="1"/>
          </p:cNvPicPr>
          <p:nvPr/>
        </p:nvPicPr>
        <p:blipFill>
          <a:blip r:embed="rId3" cstate="print"/>
          <a:srcRect t="13943" b="43216"/>
          <a:stretch>
            <a:fillRect/>
          </a:stretch>
        </p:blipFill>
        <p:spPr>
          <a:xfrm>
            <a:off x="0" y="1172838"/>
            <a:ext cx="9144000" cy="568516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Choosing your course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343" y="1938006"/>
            <a:ext cx="6029325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45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5.jpg"/>
          <p:cNvPicPr>
            <a:picLocks noChangeAspect="1"/>
          </p:cNvPicPr>
          <p:nvPr/>
        </p:nvPicPr>
        <p:blipFill>
          <a:blip r:embed="rId3" cstate="print"/>
          <a:srcRect t="13943" b="43216"/>
          <a:stretch>
            <a:fillRect/>
          </a:stretch>
        </p:blipFill>
        <p:spPr>
          <a:xfrm>
            <a:off x="0" y="1172838"/>
            <a:ext cx="9144000" cy="568516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Choosing your course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460225"/>
            <a:ext cx="9144000" cy="545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531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5.jpg"/>
          <p:cNvPicPr>
            <a:picLocks noChangeAspect="1"/>
          </p:cNvPicPr>
          <p:nvPr/>
        </p:nvPicPr>
        <p:blipFill>
          <a:blip r:embed="rId3" cstate="print"/>
          <a:srcRect t="13943" b="43216"/>
          <a:stretch>
            <a:fillRect/>
          </a:stretch>
        </p:blipFill>
        <p:spPr>
          <a:xfrm>
            <a:off x="0" y="1172838"/>
            <a:ext cx="9144000" cy="568516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Choosing your course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6326" y="1490713"/>
            <a:ext cx="8211127" cy="568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22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5.jpg"/>
          <p:cNvPicPr>
            <a:picLocks noChangeAspect="1"/>
          </p:cNvPicPr>
          <p:nvPr/>
        </p:nvPicPr>
        <p:blipFill>
          <a:blip r:embed="rId3" cstate="print"/>
          <a:srcRect t="13943" b="43216"/>
          <a:stretch>
            <a:fillRect/>
          </a:stretch>
        </p:blipFill>
        <p:spPr>
          <a:xfrm>
            <a:off x="0" y="1172838"/>
            <a:ext cx="9144000" cy="5685162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Choosing your course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479" y="1514475"/>
            <a:ext cx="8582025" cy="534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59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image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64382"/>
            <a:ext cx="9144000" cy="609361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9800" y="133336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431045" y="1770742"/>
            <a:ext cx="6634775" cy="3016210"/>
          </a:xfrm>
          <a:prstGeom prst="rect">
            <a:avLst/>
          </a:prstGeom>
          <a:solidFill>
            <a:schemeClr val="bg1">
              <a:alpha val="90000"/>
            </a:schemeClr>
          </a:solidFill>
          <a:ln w="38100">
            <a:noFill/>
          </a:ln>
        </p:spPr>
        <p:txBody>
          <a:bodyPr wrap="square">
            <a:spAutoFit/>
          </a:bodyPr>
          <a:lstStyle/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// 	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your application online using UCAS Apply 	</a:t>
            </a:r>
            <a:r>
              <a:rPr lang="en-GB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www.ucas.com/apply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// 	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register using a ‘buzzword’ from your 	school/college</a:t>
            </a:r>
            <a:endParaRPr lang="en-GB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	</a:t>
            </a: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can apply to up to five choices (four if applying 	for medicine, dentistry or veterinary science)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The cost is £13 for one choice, £24 for up to five 	choices</a:t>
            </a:r>
            <a:endParaRPr lang="en-GB" sz="2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431045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Starting your application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336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1600200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3000" y="274638"/>
            <a:ext cx="2668704" cy="1039503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Applying to University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0050"/>
            <a:ext cx="10757847" cy="5432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101" y="2677840"/>
            <a:ext cx="2424832" cy="200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0451" y="4782137"/>
            <a:ext cx="2517396" cy="207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6320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7.jpg"/>
          <p:cNvPicPr>
            <a:picLocks noChangeAspect="1"/>
          </p:cNvPicPr>
          <p:nvPr/>
        </p:nvPicPr>
        <p:blipFill>
          <a:blip r:embed="rId3"/>
          <a:srcRect t="36863" b="20977"/>
          <a:stretch>
            <a:fillRect/>
          </a:stretch>
        </p:blipFill>
        <p:spPr>
          <a:xfrm>
            <a:off x="1786" y="1074232"/>
            <a:ext cx="9142215" cy="578376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800" y="133336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285753" y="1905001"/>
            <a:ext cx="8402753" cy="4705349"/>
          </a:xfrm>
          <a:prstGeom prst="rect">
            <a:avLst/>
          </a:prstGeom>
          <a:solidFill>
            <a:schemeClr val="bg1">
              <a:alpha val="90000"/>
            </a:schemeClr>
          </a:solidFill>
          <a:ln w="38100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342900" indent="-342900" defTabSz="457200">
              <a:spcAft>
                <a:spcPts val="1200"/>
              </a:spcAft>
              <a:buClr>
                <a:srgbClr val="EEECE1"/>
              </a:buClr>
              <a:defRPr/>
            </a:pPr>
            <a:r>
              <a:rPr lang="en-GB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itchFamily="34" charset="0"/>
              </a:rPr>
              <a:t>// 	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Your r</a:t>
            </a:r>
            <a:r>
              <a:rPr lang="en-GB" sz="20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easons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for choosing the course</a:t>
            </a:r>
          </a:p>
          <a:p>
            <a:pPr marL="342900" indent="-342900" defTabSz="457200">
              <a:spcAft>
                <a:spcPts val="1200"/>
              </a:spcAft>
              <a:buClr>
                <a:srgbClr val="EEECE1"/>
              </a:buClr>
              <a:defRPr/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	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Show why you would be suitable for the course – relevant research, skills and experience</a:t>
            </a:r>
          </a:p>
          <a:p>
            <a:pPr marL="342900" indent="-342900" defTabSz="457200">
              <a:spcAft>
                <a:spcPts val="1200"/>
              </a:spcAft>
              <a:buClr>
                <a:srgbClr val="EEECE1"/>
              </a:buClr>
              <a:defRPr/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	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Capability for higher level study – independence, motivation, academic ability…</a:t>
            </a:r>
          </a:p>
          <a:p>
            <a:pPr marL="342900" indent="-342900" defTabSz="457200">
              <a:spcAft>
                <a:spcPts val="1200"/>
              </a:spcAft>
              <a:buClr>
                <a:srgbClr val="EEECE1"/>
              </a:buClr>
              <a:defRPr/>
            </a:pPr>
            <a:r>
              <a:rPr lang="en-GB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	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Why you want to go to university?</a:t>
            </a:r>
          </a:p>
          <a:p>
            <a:pPr marL="342900" indent="-342900" defTabSz="457200">
              <a:spcAft>
                <a:spcPts val="1200"/>
              </a:spcAft>
              <a:buClr>
                <a:srgbClr val="EEECE1"/>
              </a:buClr>
              <a:defRPr/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	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Career aspirations, and why you would be suited to your chosen profession</a:t>
            </a:r>
          </a:p>
          <a:p>
            <a:pPr marL="342900" indent="-342900" defTabSz="457200">
              <a:spcAft>
                <a:spcPts val="1200"/>
              </a:spcAft>
              <a:buClr>
                <a:srgbClr val="EEECE1"/>
              </a:buClr>
              <a:defRPr/>
            </a:pPr>
            <a:r>
              <a:rPr lang="en-GB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	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Details </a:t>
            </a:r>
            <a:r>
              <a:rPr lang="en-GB" sz="20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jobs, placements, work experience or voluntary work, particularly if its relevant to your chosen course(s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)_</a:t>
            </a:r>
            <a:endParaRPr lang="en-GB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defTabSz="457200">
              <a:spcAft>
                <a:spcPts val="1200"/>
              </a:spcAft>
              <a:buClr>
                <a:srgbClr val="EEECE1"/>
              </a:buClr>
              <a:defRPr/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	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Other interests, abilities and achievements – show that you are a ‘well-rounded’ person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431045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What should I cover?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791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Student’s Union…</a:t>
            </a:r>
            <a:endParaRPr lang="en-GB" dirty="0"/>
          </a:p>
        </p:txBody>
      </p:sp>
      <p:pic>
        <p:nvPicPr>
          <p:cNvPr id="4" name="Content Placeholder 3" descr="image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463852"/>
            <a:ext cx="9144000" cy="5394148"/>
          </a:xfrm>
          <a:prstGeom prst="rect">
            <a:avLst/>
          </a:prstGeom>
        </p:spPr>
      </p:pic>
      <p:pic>
        <p:nvPicPr>
          <p:cNvPr id="5" name="Picture 4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260648"/>
            <a:ext cx="2668704" cy="1039503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552314" y="1772816"/>
            <a:ext cx="7888932" cy="3960440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GB" altLang="en-US" sz="16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A Student Union is more than just a bar. </a:t>
            </a:r>
          </a:p>
          <a:p>
            <a:pPr mar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GB" altLang="en-US" sz="16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They are charitable organisations that you will be a member of as a student. </a:t>
            </a:r>
          </a:p>
          <a:p>
            <a:pPr marL="0" indent="0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GB" altLang="en-US" sz="16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Their aim is to help you settle in, enjoy yourself and stay safe and happy</a:t>
            </a:r>
            <a:endParaRPr lang="en-US" altLang="en-US" sz="1600" b="1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600" dirty="0" err="1" smtClean="0">
                <a:solidFill>
                  <a:prstClr val="black"/>
                </a:solidFill>
                <a:latin typeface="Arial" charset="0"/>
                <a:cs typeface="Arial" charset="0"/>
              </a:rPr>
              <a:t>Freshers’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 Week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Social Events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Clubs and Societies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Support with contracts and legal issues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Help you to find accommodation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Help and advise you with any other problems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1600" dirty="0" smtClean="0">
                <a:solidFill>
                  <a:srgbClr val="FF0000"/>
                </a:solidFill>
                <a:latin typeface="Arial" charset="0"/>
                <a:cs typeface="Arial" charset="0"/>
              </a:rPr>
              <a:t> </a:t>
            </a:r>
            <a:r>
              <a:rPr lang="en-GB" altLang="en-US" sz="16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Provide work opportunities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71A18"/>
              </a:buClr>
              <a:buFont typeface="Arial" panose="020B0604020202020204" pitchFamily="34" charset="0"/>
              <a:buNone/>
            </a:pPr>
            <a:endParaRPr lang="en-US" altLang="en-US" sz="1600" dirty="0" smtClean="0">
              <a:solidFill>
                <a:prstClr val="black"/>
              </a:solidFill>
              <a:latin typeface="Arial" charset="0"/>
            </a:endParaRPr>
          </a:p>
          <a:p>
            <a:pPr>
              <a:lnSpc>
                <a:spcPct val="90000"/>
              </a:lnSpc>
              <a:buClr>
                <a:srgbClr val="C9130E"/>
              </a:buClr>
              <a:buFont typeface="Wingdings" pitchFamily="2" charset="2"/>
              <a:buChar char="§"/>
            </a:pPr>
            <a:endParaRPr lang="en-GB" altLang="en-US" sz="16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GB" altLang="en-US" sz="20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US" altLang="en-US" sz="20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434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 smtClean="0"/>
              <a:t>Accommodation… </a:t>
            </a:r>
            <a:endParaRPr lang="en-GB" dirty="0"/>
          </a:p>
        </p:txBody>
      </p:sp>
      <p:pic>
        <p:nvPicPr>
          <p:cNvPr id="5" name="Picture 4" descr="Uni_Bed_log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184" y="260648"/>
            <a:ext cx="2668704" cy="1039503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849" y="1628800"/>
            <a:ext cx="5328271" cy="4392612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Live at home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University Halls of Residence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Private Rented Accommodation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Campus or city based?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En suite or shared?</a:t>
            </a:r>
          </a:p>
          <a:p>
            <a:pPr marL="0" indent="0">
              <a:lnSpc>
                <a:spcPct val="150000"/>
              </a:lnSpc>
              <a:spcBef>
                <a:spcPct val="0"/>
              </a:spcBef>
              <a:buClr>
                <a:srgbClr val="C9130E"/>
              </a:buClr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FF0000"/>
                </a:solidFill>
                <a:latin typeface="Arial" charset="0"/>
                <a:cs typeface="Arial" charset="0"/>
              </a:rPr>
              <a:t>// </a:t>
            </a:r>
            <a:r>
              <a:rPr lang="en-GB" altLang="en-US" sz="2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City, Town or Rural?</a:t>
            </a:r>
            <a:endParaRPr lang="en-US" altLang="en-US" sz="2400" dirty="0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pic>
        <p:nvPicPr>
          <p:cNvPr id="7" name="Picture 4" descr="IMG_01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984" y="4089138"/>
            <a:ext cx="3454400" cy="2447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university photo 25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628775"/>
            <a:ext cx="3455987" cy="2206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8050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image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64381"/>
            <a:ext cx="9144000" cy="609361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31044" y="1755741"/>
            <a:ext cx="8257459" cy="3016210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457200">
              <a:spcAft>
                <a:spcPts val="1200"/>
              </a:spcAft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Tuition Fees</a:t>
            </a:r>
            <a:endParaRPr lang="en-GB" sz="2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Universities and Colleges can charge up to £9,250 per year for a degree course… but this does not have to be paid up front.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Tuition fee costs are covered by a loan which is paid directly to the university – you will only start to pay this back once you are earning over </a:t>
            </a:r>
            <a:r>
              <a:rPr lang="en-GB" sz="200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£25,000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per year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It’s important to remember the benefits we talked about at the start – and the earning power and career mobility of graduates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Invest in your future…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24162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image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764381"/>
            <a:ext cx="9144000" cy="609361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31044" y="1755741"/>
            <a:ext cx="8257459" cy="3354765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Maintenance Loans</a:t>
            </a:r>
            <a:endParaRPr lang="en-GB" sz="2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Loans – are means tested and again have to be paid back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There are other forms of support to cover areas like disability support, childcare etc.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b="1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Scholarships and Bursaries</a:t>
            </a:r>
            <a:endParaRPr lang="en-GB" sz="2000" b="1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All universities charging the maximum amount of tuition fee have to offer bursaries of some kind.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The criteria is different for each of them.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Keep an eye on your university’s website.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Cost of living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4819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image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4381"/>
            <a:ext cx="9144000" cy="609361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28995" y="2290013"/>
            <a:ext cx="8257459" cy="18620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GB" sz="2000" dirty="0" smtClean="0">
                <a:solidFill>
                  <a:prstClr val="black"/>
                </a:solidFill>
              </a:rPr>
              <a:t>£1500 Bursary – all full time undergraduate students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	</a:t>
            </a:r>
            <a:r>
              <a:rPr lang="en-GB" sz="2000" dirty="0" smtClean="0">
                <a:solidFill>
                  <a:prstClr val="black"/>
                </a:solidFill>
                <a:cs typeface="Arial" pitchFamily="34" charset="0"/>
              </a:rPr>
              <a:t>£2400 Scholarship for students achieving 112+ UCAS points in their Level 	3 studies</a:t>
            </a:r>
            <a:endParaRPr lang="en-GB" sz="2000" dirty="0" smtClean="0">
              <a:solidFill>
                <a:prstClr val="black"/>
              </a:solidFill>
            </a:endParaRP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	</a:t>
            </a:r>
            <a:r>
              <a:rPr lang="en-GB" sz="2000" dirty="0" smtClean="0">
                <a:solidFill>
                  <a:prstClr val="black"/>
                </a:solidFill>
              </a:rPr>
              <a:t>Sports Scholarships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	</a:t>
            </a:r>
            <a:r>
              <a:rPr lang="en-GB" sz="2000" dirty="0" smtClean="0">
                <a:solidFill>
                  <a:prstClr val="black"/>
                </a:solidFill>
                <a:cs typeface="Arial" pitchFamily="34" charset="0"/>
              </a:rPr>
              <a:t>Foundation Year Bursary - £500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358474" y="189958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University of Bedfordshire</a:t>
            </a:r>
            <a:b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</a:br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Scholarships/ Bursaries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8995" y="2290013"/>
            <a:ext cx="8257459" cy="21390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GB" sz="2000" dirty="0" smtClean="0">
                <a:solidFill>
                  <a:prstClr val="black"/>
                </a:solidFill>
              </a:rPr>
              <a:t>£1500 Bursary – </a:t>
            </a:r>
            <a:r>
              <a:rPr lang="en-GB" sz="2000" b="1" dirty="0" smtClean="0">
                <a:solidFill>
                  <a:prstClr val="black"/>
                </a:solidFill>
              </a:rPr>
              <a:t>ALL </a:t>
            </a:r>
            <a:r>
              <a:rPr lang="en-GB" sz="2000" dirty="0" smtClean="0">
                <a:solidFill>
                  <a:prstClr val="black"/>
                </a:solidFill>
              </a:rPr>
              <a:t>full time undergraduate students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	</a:t>
            </a:r>
            <a:r>
              <a:rPr lang="en-GB" sz="2000" dirty="0" smtClean="0">
                <a:solidFill>
                  <a:prstClr val="black"/>
                </a:solidFill>
                <a:cs typeface="Arial" pitchFamily="34" charset="0"/>
              </a:rPr>
              <a:t>£2400 Scholarship for students achieving 112+ UCAS points in their 	Level 3 studies</a:t>
            </a:r>
            <a:endParaRPr lang="en-GB" sz="2000" dirty="0" smtClean="0">
              <a:solidFill>
                <a:prstClr val="black"/>
              </a:solidFill>
            </a:endParaRP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	</a:t>
            </a:r>
            <a:r>
              <a:rPr lang="en-GB" sz="2000" dirty="0" smtClean="0">
                <a:solidFill>
                  <a:prstClr val="black"/>
                </a:solidFill>
              </a:rPr>
              <a:t>Sports Scholarships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	</a:t>
            </a:r>
            <a:r>
              <a:rPr lang="en-GB" sz="2000" dirty="0" smtClean="0">
                <a:solidFill>
                  <a:prstClr val="black"/>
                </a:solidFill>
                <a:cs typeface="Arial" pitchFamily="34" charset="0"/>
              </a:rPr>
              <a:t>Courses with Foundation Bursary - £2000 – for duration of 4 year 	programme</a:t>
            </a: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600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2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4381"/>
            <a:ext cx="9144000" cy="609361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31044" y="1755741"/>
            <a:ext cx="8257459" cy="442172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ake </a:t>
            </a:r>
            <a:r>
              <a:rPr lang="en-GB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time to research ALL of your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career options </a:t>
            </a:r>
            <a:r>
              <a:rPr lang="en-GB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beyond Year 13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Think about your interests, skills and what you enjoy.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Seek advice…Careers Advisor, Tutors, Parents…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How can you make yourself standout…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	Extra Curricular activities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Work Experience 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Responsibilities &amp; other activities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Develop your study &amp; research skills.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Work on time management, </a:t>
            </a:r>
            <a:r>
              <a:rPr lang="en-GB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rganisation &amp; working independently</a:t>
            </a:r>
            <a:r>
              <a:rPr lang="en-GB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GB" sz="2000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  <a:p>
            <a:pPr algn="ctr"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RESEARCH </a:t>
            </a:r>
            <a:r>
              <a:rPr lang="en-GB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RESEARCH</a:t>
            </a:r>
            <a:r>
              <a:rPr lang="en-GB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RESEARCH</a:t>
            </a:r>
            <a:r>
              <a:rPr lang="en-GB" sz="20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defTabSz="457200">
              <a:lnSpc>
                <a:spcPct val="90000"/>
              </a:lnSpc>
              <a:spcBef>
                <a:spcPts val="1000"/>
              </a:spcBef>
            </a:pPr>
            <a:r>
              <a:rPr lang="en-GB" sz="20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Make an informed choice about your future</a:t>
            </a:r>
            <a:endParaRPr lang="en-GB" sz="2000" b="1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Next Steps…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87017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image33.jpg"/>
          <p:cNvPicPr>
            <a:picLocks noChangeAspect="1"/>
          </p:cNvPicPr>
          <p:nvPr/>
        </p:nvPicPr>
        <p:blipFill>
          <a:blip r:embed="rId3" cstate="print"/>
          <a:srcRect b="6267"/>
          <a:stretch>
            <a:fillRect/>
          </a:stretch>
        </p:blipFill>
        <p:spPr>
          <a:xfrm>
            <a:off x="0" y="1146277"/>
            <a:ext cx="9144000" cy="571172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0"/>
            <a:ext cx="9144000" cy="14602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 contourW="12700">
            <a:contourClr>
              <a:schemeClr val="bg1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0" y="1460226"/>
            <a:ext cx="91440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31044" y="1755741"/>
            <a:ext cx="8257459" cy="2092881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UCAS – all about applying &amp; a good place to start: </a:t>
            </a:r>
            <a:r>
              <a:rPr lang="en-GB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5"/>
              </a:rPr>
              <a:t>www.ucas.com</a:t>
            </a:r>
            <a:r>
              <a:rPr lang="en-GB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Student Finance England – find out about funding your studies: </a:t>
            </a:r>
            <a:r>
              <a:rPr lang="en-GB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6"/>
              </a:rPr>
              <a:t>www.gov.uk/student-finance</a:t>
            </a:r>
            <a:r>
              <a:rPr lang="en-GB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Student room – independent advice: </a:t>
            </a:r>
            <a:r>
              <a:rPr lang="en-GB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7"/>
              </a:rPr>
              <a:t>www.thestudentroom.co.uk</a:t>
            </a:r>
            <a:r>
              <a:rPr lang="en-GB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UNISTATS – compare courses: </a:t>
            </a:r>
            <a:r>
              <a:rPr lang="en-GB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rId8"/>
              </a:rPr>
              <a:t>www.unistats.direct.gov.uk</a:t>
            </a:r>
            <a:r>
              <a:rPr lang="en-GB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</a:t>
            </a:r>
            <a:endParaRPr lang="en-GB" sz="20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431044" y="451210"/>
            <a:ext cx="5725236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</a:rPr>
              <a:t>Finding out more…</a:t>
            </a:r>
            <a:endParaRPr 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93960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6927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Money Matters…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imag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pic>
        <p:nvPicPr>
          <p:cNvPr id="5" name="Picture 4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260648"/>
            <a:ext cx="2668704" cy="10395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1628800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044" y="1755741"/>
            <a:ext cx="8257459" cy="424731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Universities and Colleges can charge up to £9,250 per year for a degree course… BUT this does not have to be paid up front.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</a:t>
            </a:r>
            <a:r>
              <a:rPr lang="en-GB" sz="200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Tuition fee costs are covered by a loan which is paid directly to the university 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Help with your living costs, such as rent, food, bills etc. is also provided in the form of a Maintenance Loan…the amount you get depends on where you </a:t>
            </a:r>
            <a:r>
              <a:rPr lang="en-GB" sz="2000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chooselive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&amp; study &amp; household income.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These loans are only repayable once you are earning more than £25,000 per year</a:t>
            </a:r>
          </a:p>
          <a:p>
            <a:pPr defTabSz="457200">
              <a:spcAft>
                <a:spcPts val="1200"/>
              </a:spcAft>
            </a:pP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See</a:t>
            </a: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  <a:hlinkClick r:id="rId4"/>
              </a:rPr>
              <a:t>www.gov.uk/student-finance</a:t>
            </a:r>
            <a:r>
              <a:rPr lang="en-GB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for more information</a:t>
            </a:r>
          </a:p>
          <a:p>
            <a:pPr defTabSz="457200">
              <a:spcAft>
                <a:spcPts val="1200"/>
              </a:spcAft>
            </a:pPr>
            <a:endParaRPr lang="en-GB" sz="200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007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276927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dirty="0" smtClean="0"/>
              <a:t>Money Matters…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imag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</p:spPr>
      </p:pic>
      <p:pic>
        <p:nvPicPr>
          <p:cNvPr id="5" name="Picture 4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184" y="260648"/>
            <a:ext cx="2668704" cy="10395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7544" y="1628800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endParaRPr lang="en-GB" dirty="0">
              <a:solidFill>
                <a:prstClr val="black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827584" y="1644223"/>
          <a:ext cx="7200800" cy="1298575"/>
        </p:xfrm>
        <a:graphic>
          <a:graphicData uri="http://schemas.openxmlformats.org/drawingml/2006/table">
            <a:tbl>
              <a:tblPr/>
              <a:tblGrid>
                <a:gridCol w="355364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4715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387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C9130E"/>
                        </a:buClr>
                        <a:buSzPct val="150000"/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34" charset="-128"/>
                        </a:rPr>
                        <a:t>Average Graduate Starting Salary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C9130E"/>
                        </a:buClr>
                        <a:buSzPct val="150000"/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34" charset="-128"/>
                        </a:rPr>
                        <a:t>Average Non-Graduate Starting Salary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841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C9130E"/>
                        </a:buClr>
                        <a:buSzPct val="150000"/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ＭＳ Ｐゴシック" pitchFamily="34" charset="-128"/>
                        </a:rPr>
                        <a:t>£26,500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4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 b="1">
                          <a:solidFill>
                            <a:schemeClr val="tx1"/>
                          </a:solidFill>
                          <a:latin typeface="Univers 55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rgbClr val="C9130E"/>
                        </a:buClr>
                        <a:buSzPct val="150000"/>
                        <a:buFont typeface="Wingdings" pitchFamily="2" charset="2"/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b="1">
                          <a:solidFill>
                            <a:schemeClr val="tx1"/>
                          </a:solidFill>
                          <a:latin typeface="Univers 55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ＭＳ Ｐゴシック" pitchFamily="34" charset="-128"/>
                        </a:rPr>
                        <a:t>£17,000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827584" y="3068960"/>
            <a:ext cx="7200800" cy="1849737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square">
            <a:spAutoFit/>
          </a:bodyPr>
          <a:lstStyle/>
          <a:p>
            <a:pPr defTabSz="457200">
              <a:spcBef>
                <a:spcPct val="30000"/>
              </a:spcBef>
              <a:spcAft>
                <a:spcPct val="30000"/>
              </a:spcAft>
              <a:buClr>
                <a:srgbClr val="C71A18"/>
              </a:buClr>
            </a:pPr>
            <a:r>
              <a:rPr lang="en-GB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Salary </a:t>
            </a:r>
            <a:r>
              <a:rPr lang="en-US" altLang="en-GB" dirty="0">
                <a:solidFill>
                  <a:prstClr val="black"/>
                </a:solidFill>
                <a:latin typeface="Arial" charset="0"/>
                <a:cs typeface="Arial" charset="0"/>
              </a:rPr>
              <a:t>depends on what you study, the kind of work you want and the location</a:t>
            </a:r>
          </a:p>
          <a:p>
            <a:pPr defTabSz="457200">
              <a:spcBef>
                <a:spcPct val="30000"/>
              </a:spcBef>
              <a:spcAft>
                <a:spcPct val="30000"/>
              </a:spcAft>
              <a:buClr>
                <a:srgbClr val="C71A18"/>
              </a:buClr>
            </a:pPr>
            <a:r>
              <a:rPr lang="en-GB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alt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Over </a:t>
            </a:r>
            <a:r>
              <a:rPr lang="en-GB" altLang="en-GB" dirty="0">
                <a:solidFill>
                  <a:prstClr val="black"/>
                </a:solidFill>
                <a:latin typeface="Arial" charset="0"/>
                <a:cs typeface="Arial" charset="0"/>
              </a:rPr>
              <a:t>their working life, the average graduate will earn </a:t>
            </a:r>
            <a:r>
              <a:rPr lang="en-GB" alt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around </a:t>
            </a:r>
            <a:r>
              <a:rPr lang="en-GB" altLang="en-GB" dirty="0">
                <a:solidFill>
                  <a:prstClr val="black"/>
                </a:solidFill>
                <a:latin typeface="Arial" charset="0"/>
                <a:cs typeface="Arial" charset="0"/>
              </a:rPr>
              <a:t>£100,000 more than a person </a:t>
            </a:r>
            <a:r>
              <a:rPr lang="en-GB" altLang="en-GB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who finishes their education at Level 3</a:t>
            </a:r>
          </a:p>
          <a:p>
            <a:pPr defTabSz="457200">
              <a:spcBef>
                <a:spcPct val="30000"/>
              </a:spcBef>
              <a:spcAft>
                <a:spcPct val="30000"/>
              </a:spcAft>
              <a:buClr>
                <a:srgbClr val="C71A18"/>
              </a:buClr>
            </a:pPr>
            <a:r>
              <a:rPr lang="en-GB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// </a:t>
            </a:r>
            <a:r>
              <a:rPr lang="en-GB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Consider investing in your future.</a:t>
            </a:r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892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6244" y="2958359"/>
            <a:ext cx="6087587" cy="1792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spcBef>
                <a:spcPts val="1320"/>
              </a:spcBef>
            </a:pP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Steph Strange </a:t>
            </a:r>
          </a:p>
          <a:p>
            <a:pPr defTabSz="457200">
              <a:spcBef>
                <a:spcPts val="1320"/>
              </a:spcBef>
            </a:pP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Student Engagement &amp; Recruitment Manager</a:t>
            </a:r>
            <a:endParaRPr lang="en-GB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  <a:hlinkClick r:id=""/>
            </a:endParaRPr>
          </a:p>
          <a:p>
            <a:pPr defTabSz="457200">
              <a:spcBef>
                <a:spcPts val="1320"/>
              </a:spcBef>
            </a:pP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  <a:hlinkClick r:id=""/>
              </a:rPr>
              <a:t>study@beds.ac.uk</a:t>
            </a:r>
            <a:r>
              <a:rPr lang="en-GB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defTabSz="457200">
              <a:spcBef>
                <a:spcPts val="1320"/>
              </a:spcBef>
            </a:pPr>
            <a:r>
              <a:rPr lang="en-GB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www.beds.ac.uk</a:t>
            </a:r>
            <a:endParaRPr lang="en-GB" sz="2000" b="1" dirty="0" smtClean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519999" y="692007"/>
            <a:ext cx="3951151" cy="1000277"/>
          </a:xfrm>
          <a:prstGeom prst="wedgeRoundRectCallout">
            <a:avLst/>
          </a:prstGeom>
          <a:ln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457200"/>
            <a:endParaRPr lang="en-GB" dirty="0">
              <a:noFill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636244" y="826478"/>
            <a:ext cx="3710650" cy="705834"/>
          </a:xfrm>
          <a:prstGeom prst="rect">
            <a:avLst/>
          </a:prstGeom>
        </p:spPr>
        <p:txBody>
          <a:bodyPr/>
          <a:lstStyle/>
          <a:p>
            <a:pPr algn="ctr" defTabSz="457200">
              <a:spcBef>
                <a:spcPct val="0"/>
              </a:spcBef>
              <a:defRPr/>
            </a:pPr>
            <a:r>
              <a:rPr lang="en-GB" sz="4000" dirty="0" smtClean="0">
                <a:solidFill>
                  <a:prstClr val="black"/>
                </a:solidFill>
                <a:latin typeface="Arial" pitchFamily="34" charset="0"/>
                <a:ea typeface="+mj-ea"/>
                <a:cs typeface="Arial" pitchFamily="34" charset="0"/>
              </a:rPr>
              <a:t>Any questions?</a:t>
            </a:r>
            <a:endParaRPr lang="en-GB" sz="4000" dirty="0">
              <a:solidFill>
                <a:prstClr val="black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9913" y="5112728"/>
            <a:ext cx="7949231" cy="1441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spcBef>
                <a:spcPts val="1320"/>
              </a:spcBef>
            </a:pPr>
            <a:r>
              <a:rPr lang="en-GB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University of Bedfordshire Open </a:t>
            </a:r>
            <a:r>
              <a:rPr lang="en-GB" sz="2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GB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ays:</a:t>
            </a:r>
          </a:p>
          <a:p>
            <a:pPr defTabSz="457200">
              <a:spcBef>
                <a:spcPts val="1320"/>
              </a:spcBef>
            </a:pPr>
            <a:r>
              <a:rPr lang="en-GB" sz="22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Wednesday </a:t>
            </a:r>
            <a:r>
              <a:rPr lang="en-GB" sz="22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GB" sz="2200" baseline="300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rd</a:t>
            </a:r>
            <a:r>
              <a:rPr lang="en-GB" sz="220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July 2019</a:t>
            </a:r>
            <a:endParaRPr lang="en-GB" sz="2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defTabSz="457200">
              <a:spcBef>
                <a:spcPts val="1320"/>
              </a:spcBef>
            </a:pPr>
            <a:r>
              <a:rPr lang="en-GB" sz="2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  <a:hlinkClick r:id="rId2"/>
              </a:rPr>
              <a:t>www.beds.ac.uk/open-days</a:t>
            </a:r>
            <a:r>
              <a:rPr lang="en-GB" sz="2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427832" y="4944512"/>
            <a:ext cx="8260672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Uni_Bed_log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9800" y="133335"/>
            <a:ext cx="2668704" cy="1039503"/>
          </a:xfrm>
          <a:prstGeom prst="rect">
            <a:avLst/>
          </a:prstGeom>
        </p:spPr>
      </p:pic>
      <p:pic>
        <p:nvPicPr>
          <p:cNvPr id="9" name="Picture 8" descr="social media.bmp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19800" y="5990765"/>
            <a:ext cx="2885714" cy="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01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Key Dates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/>
          </p:nvPr>
        </p:nvGraphicFramePr>
        <p:xfrm>
          <a:off x="395536" y="1268760"/>
          <a:ext cx="8229600" cy="503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3296"/>
                <a:gridCol w="4686304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+mj-lt"/>
                        </a:rPr>
                        <a:t>Date</a:t>
                      </a:r>
                      <a:r>
                        <a:rPr lang="en-GB" baseline="0" dirty="0" smtClean="0">
                          <a:latin typeface="+mj-lt"/>
                        </a:rPr>
                        <a:t> (s)</a:t>
                      </a:r>
                      <a:endParaRPr lang="en-GB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+mj-lt"/>
                        </a:rPr>
                        <a:t>What</a:t>
                      </a:r>
                      <a:r>
                        <a:rPr lang="en-GB" baseline="0" dirty="0" smtClean="0">
                          <a:latin typeface="+mj-lt"/>
                        </a:rPr>
                        <a:t> is happening?</a:t>
                      </a:r>
                      <a:endParaRPr lang="en-GB" dirty="0"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Beginning of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Year 12 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Registered with </a:t>
                      </a:r>
                      <a:r>
                        <a:rPr lang="en-GB" b="1" dirty="0" err="1" smtClean="0">
                          <a:solidFill>
                            <a:schemeClr val="tx1"/>
                          </a:solidFill>
                          <a:latin typeface="+mj-lt"/>
                        </a:rPr>
                        <a:t>Unifrog</a:t>
                      </a:r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20</a:t>
                      </a:r>
                      <a:r>
                        <a:rPr lang="en-GB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th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 </a:t>
                      </a:r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June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UOB Higher Education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Conference 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8</a:t>
                      </a:r>
                      <a:r>
                        <a:rPr lang="en-GB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th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 July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Future Pathways Day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Before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the Summer Holidays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1</a:t>
                      </a:r>
                      <a:r>
                        <a:rPr lang="en-GB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st</a:t>
                      </a:r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 draft of personal statement  to tutors 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15</a:t>
                      </a:r>
                      <a:r>
                        <a:rPr lang="en-GB" sz="2000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th</a:t>
                      </a:r>
                      <a:r>
                        <a:rPr lang="en-GB" sz="20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 August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Results Day (BTEC/EPQ)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22</a:t>
                      </a:r>
                      <a:r>
                        <a:rPr lang="en-GB" sz="2000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nd</a:t>
                      </a:r>
                      <a:r>
                        <a:rPr lang="en-GB" sz="2000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20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 August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Results Day (</a:t>
                      </a:r>
                      <a:r>
                        <a:rPr lang="en-GB" sz="20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GCSE resits)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4</a:t>
                      </a:r>
                      <a:r>
                        <a:rPr lang="en-GB" sz="2000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th</a:t>
                      </a:r>
                      <a:r>
                        <a:rPr lang="en-GB" sz="2000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lang="en-GB" sz="20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 September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Year</a:t>
                      </a:r>
                      <a:r>
                        <a:rPr lang="en-GB" sz="2000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13 lessons begin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r>
                        <a:rPr lang="en-GB" b="1" dirty="0" smtClean="0">
                          <a:latin typeface="+mj-lt"/>
                        </a:rPr>
                        <a:t>September</a:t>
                      </a:r>
                      <a:endParaRPr lang="en-GB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latin typeface="+mj-lt"/>
                        </a:rPr>
                        <a:t>Teachers writing Subject</a:t>
                      </a:r>
                      <a:r>
                        <a:rPr lang="en-GB" b="1" baseline="0" dirty="0" smtClean="0">
                          <a:latin typeface="+mj-lt"/>
                        </a:rPr>
                        <a:t> References</a:t>
                      </a:r>
                      <a:endParaRPr lang="en-GB" b="1" dirty="0"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15</a:t>
                      </a:r>
                      <a:r>
                        <a:rPr lang="en-GB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th</a:t>
                      </a:r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 October</a:t>
                      </a:r>
                    </a:p>
                    <a:p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10</a:t>
                      </a:r>
                      <a:r>
                        <a:rPr lang="en-GB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th</a:t>
                      </a:r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 (school) 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Applications for Oxford, Cambridge or most courses in medicine, dentistry and veterinary medicine/science (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UCAS)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15</a:t>
                      </a:r>
                      <a:r>
                        <a:rPr lang="en-GB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th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November 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School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deadline for all other UCAS applications 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  <a:tr h="241303"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15</a:t>
                      </a:r>
                      <a:r>
                        <a:rPr lang="en-GB" b="1" baseline="30000" dirty="0" smtClean="0">
                          <a:solidFill>
                            <a:schemeClr val="tx1"/>
                          </a:solidFill>
                          <a:latin typeface="+mj-lt"/>
                        </a:rPr>
                        <a:t>th</a:t>
                      </a:r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 January</a:t>
                      </a:r>
                      <a:r>
                        <a:rPr lang="en-GB" b="1" baseline="0" dirty="0" smtClean="0">
                          <a:solidFill>
                            <a:schemeClr val="tx1"/>
                          </a:solidFill>
                          <a:latin typeface="+mj-lt"/>
                        </a:rPr>
                        <a:t> 2020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 smtClean="0">
                          <a:solidFill>
                            <a:schemeClr val="tx1"/>
                          </a:solidFill>
                          <a:latin typeface="+mj-lt"/>
                        </a:rPr>
                        <a:t>UCAS deadline </a:t>
                      </a:r>
                      <a:endParaRPr lang="en-GB" b="1" dirty="0">
                        <a:solidFill>
                          <a:schemeClr val="tx1"/>
                        </a:solidFill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Picture 20" descr="j04260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2724" y="0"/>
            <a:ext cx="1841276" cy="1631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94372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External &amp; Internal Exams  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External Exam results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BTEC courses 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EPQ</a:t>
            </a:r>
          </a:p>
          <a:p>
            <a:pPr lvl="1"/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Will need to be declared on the UCAS application form </a:t>
            </a:r>
          </a:p>
          <a:p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Internal Exam Results</a:t>
            </a:r>
          </a:p>
          <a:p>
            <a:pPr lvl="1"/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Tracking home to </a:t>
            </a:r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you before the end of this half term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23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UCAS References 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Written by the tutor </a:t>
            </a:r>
          </a:p>
          <a:p>
            <a:pPr marL="0" indent="0">
              <a:buNone/>
            </a:pPr>
            <a:endParaRPr lang="en-GB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Each department will write a subject reference - </a:t>
            </a:r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subject specific skills </a:t>
            </a:r>
            <a:endParaRPr lang="en-GB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/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This includes a predicted grade </a:t>
            </a:r>
          </a:p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2 </a:t>
            </a:r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week turn around </a:t>
            </a:r>
            <a:endParaRPr lang="en-GB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Final checks and meeting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745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Things to do over the Summer Holidays…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Continue completing UCAS application </a:t>
            </a:r>
          </a:p>
          <a:p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Open Days/Visits to Universities </a:t>
            </a:r>
          </a:p>
          <a:p>
            <a:pPr marL="0" indent="0">
              <a:buNone/>
            </a:pPr>
            <a:endParaRPr lang="en-GB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b="1" baseline="30000" dirty="0" smtClean="0">
                <a:latin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draft of Personal Statement </a:t>
            </a:r>
          </a:p>
          <a:p>
            <a:pPr marL="0" indent="0">
              <a:buNone/>
            </a:pPr>
            <a:endParaRPr lang="en-GB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Volunteering/Work Experience opportunities</a:t>
            </a:r>
          </a:p>
          <a:p>
            <a:pPr marL="0" indent="0">
              <a:buNone/>
            </a:pPr>
            <a:endParaRPr lang="en-GB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USEFUL WEBSITES </a:t>
            </a:r>
            <a:endParaRPr lang="en-GB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https://</a:t>
            </a:r>
            <a:r>
              <a:rPr lang="en-GB" b="1" i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www.unifrog.org  </a:t>
            </a:r>
          </a:p>
          <a:p>
            <a:r>
              <a:rPr lang="en-GB" b="1" i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https</a:t>
            </a:r>
            <a:r>
              <a:rPr lang="en-GB" b="1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://</a:t>
            </a:r>
            <a:r>
              <a:rPr lang="en-GB" b="1" i="1" dirty="0" smtClean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www.ucas.com</a:t>
            </a:r>
          </a:p>
          <a:p>
            <a:r>
              <a:rPr lang="en-GB" b="1" i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https://www.allaboutschoolleavers.co.uk/</a:t>
            </a:r>
            <a:endParaRPr lang="en-GB" b="1" i="1" dirty="0" smtClean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b="1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 descr="Image result for unifr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5085184"/>
            <a:ext cx="2808312" cy="1560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19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804</TotalTime>
  <Words>1219</Words>
  <Application>Microsoft Office PowerPoint</Application>
  <PresentationFormat>On-screen Show (4:3)</PresentationFormat>
  <Paragraphs>268</Paragraphs>
  <Slides>34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ＭＳ Ｐゴシック</vt:lpstr>
      <vt:lpstr>Arial</vt:lpstr>
      <vt:lpstr>Calibri</vt:lpstr>
      <vt:lpstr>Helvetica 55 Roman</vt:lpstr>
      <vt:lpstr>Helvetica 65 Medium</vt:lpstr>
      <vt:lpstr>Wingdings</vt:lpstr>
      <vt:lpstr>Office Theme</vt:lpstr>
      <vt:lpstr>PowerPoint Presentation</vt:lpstr>
      <vt:lpstr>Going to University…</vt:lpstr>
      <vt:lpstr>Good reasons to go…</vt:lpstr>
      <vt:lpstr>How to decide…</vt:lpstr>
      <vt:lpstr>Where to study…</vt:lpstr>
      <vt:lpstr>Qualifications available</vt:lpstr>
      <vt:lpstr>UCAS…</vt:lpstr>
      <vt:lpstr>Choosing your course</vt:lpstr>
      <vt:lpstr>The UCAS calendar</vt:lpstr>
      <vt:lpstr>The UCAS website…</vt:lpstr>
      <vt:lpstr>Choosing your course</vt:lpstr>
      <vt:lpstr>Choosing your course</vt:lpstr>
      <vt:lpstr>Choosing your course</vt:lpstr>
      <vt:lpstr>Choosing your course</vt:lpstr>
      <vt:lpstr>Choosing your course</vt:lpstr>
      <vt:lpstr>Choosing your course</vt:lpstr>
      <vt:lpstr>Choosing your course</vt:lpstr>
      <vt:lpstr>Starting your application</vt:lpstr>
      <vt:lpstr>Applying to University</vt:lpstr>
      <vt:lpstr>What should I cover?</vt:lpstr>
      <vt:lpstr>Student’s Union…</vt:lpstr>
      <vt:lpstr>Accommodation… </vt:lpstr>
      <vt:lpstr>Invest in your future…</vt:lpstr>
      <vt:lpstr>Cost of living</vt:lpstr>
      <vt:lpstr>University of Bedfordshire Scholarships/ Bursaries</vt:lpstr>
      <vt:lpstr>Next Steps…</vt:lpstr>
      <vt:lpstr>Finding out more…</vt:lpstr>
      <vt:lpstr>Money Matters…</vt:lpstr>
      <vt:lpstr>Money Matters…</vt:lpstr>
      <vt:lpstr>PowerPoint Presentation</vt:lpstr>
      <vt:lpstr>Key Dates</vt:lpstr>
      <vt:lpstr>External &amp; Internal Exams  </vt:lpstr>
      <vt:lpstr>UCAS References </vt:lpstr>
      <vt:lpstr>Things to do over the Summer Holidays…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HIGHER EDUCATION EVENING 2008</dc:title>
  <dc:creator>dnr</dc:creator>
  <cp:lastModifiedBy>K Bernard</cp:lastModifiedBy>
  <cp:revision>109</cp:revision>
  <cp:lastPrinted>2015-07-07T06:49:52Z</cp:lastPrinted>
  <dcterms:created xsi:type="dcterms:W3CDTF">2009-09-19T10:59:03Z</dcterms:created>
  <dcterms:modified xsi:type="dcterms:W3CDTF">2019-06-26T19:09:00Z</dcterms:modified>
</cp:coreProperties>
</file>