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9"/>
  </p:notesMasterIdLst>
  <p:sldIdLst>
    <p:sldId id="256" r:id="rId2"/>
    <p:sldId id="257" r:id="rId3"/>
    <p:sldId id="259" r:id="rId4"/>
    <p:sldId id="258" r:id="rId5"/>
    <p:sldId id="260" r:id="rId6"/>
    <p:sldId id="262" r:id="rId7"/>
    <p:sldId id="261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E7B45C-855E-4B2A-ABAD-35F3382B9EB4}" type="datetimeFigureOut">
              <a:rPr lang="en-GB" smtClean="0"/>
              <a:t>20/07/2017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727774-0A84-4D4B-95F4-985665F113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23976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472A8E-46C1-47C0-8E8A-5BF0A4E1A5B1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59249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9EAE4-51FA-4B04-9F43-3AA3B2913804}" type="datetimeFigureOut">
              <a:rPr lang="en-GB" smtClean="0"/>
              <a:t>20/07/2017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F647BE2-83B0-497F-914F-57E5D98D4159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9EAE4-51FA-4B04-9F43-3AA3B2913804}" type="datetimeFigureOut">
              <a:rPr lang="en-GB" smtClean="0"/>
              <a:t>20/07/2017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DF647BE2-83B0-497F-914F-57E5D98D4159}" type="slidenum">
              <a:rPr lang="en-GB" smtClean="0"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9EAE4-51FA-4B04-9F43-3AA3B2913804}" type="datetimeFigureOut">
              <a:rPr lang="en-GB" smtClean="0"/>
              <a:t>20/07/2017</a:t>
            </a:fld>
            <a:endParaRPr lang="en-GB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F647BE2-83B0-497F-914F-57E5D98D4159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69A9EAE4-51FA-4B04-9F43-3AA3B2913804}" type="datetimeFigureOut">
              <a:rPr lang="en-GB" smtClean="0"/>
              <a:t>20/07/2017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47BE2-83B0-497F-914F-57E5D98D4159}" type="slidenum">
              <a:rPr lang="en-GB" smtClean="0"/>
              <a:t>‹#›</a:t>
            </a:fld>
            <a:endParaRPr lang="en-GB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9EAE4-51FA-4B04-9F43-3AA3B2913804}" type="datetimeFigureOut">
              <a:rPr lang="en-GB" smtClean="0"/>
              <a:t>20/07/2017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GB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DF647BE2-83B0-497F-914F-57E5D98D4159}" type="slidenum">
              <a:rPr lang="en-GB" smtClean="0"/>
              <a:t>‹#›</a:t>
            </a:fld>
            <a:endParaRPr lang="en-GB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9EAE4-51FA-4B04-9F43-3AA3B2913804}" type="datetimeFigureOut">
              <a:rPr lang="en-GB" smtClean="0"/>
              <a:t>20/07/2017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DF647BE2-83B0-497F-914F-57E5D98D415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9EAE4-51FA-4B04-9F43-3AA3B2913804}" type="datetimeFigureOut">
              <a:rPr lang="en-GB" smtClean="0"/>
              <a:t>20/07/2017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F647BE2-83B0-497F-914F-57E5D98D415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F647BE2-83B0-497F-914F-57E5D98D4159}" type="slidenum">
              <a:rPr lang="en-GB" smtClean="0"/>
              <a:t>‹#›</a:t>
            </a:fld>
            <a:endParaRPr lang="en-GB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9EAE4-51FA-4B04-9F43-3AA3B2913804}" type="datetimeFigureOut">
              <a:rPr lang="en-GB" smtClean="0"/>
              <a:t>20/07/2017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DF647BE2-83B0-497F-914F-57E5D98D4159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69A9EAE4-51FA-4B04-9F43-3AA3B2913804}" type="datetimeFigureOut">
              <a:rPr lang="en-GB" smtClean="0"/>
              <a:t>20/07/2017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9EAE4-51FA-4B04-9F43-3AA3B2913804}" type="datetimeFigureOut">
              <a:rPr lang="en-GB" smtClean="0"/>
              <a:t>20/07/2017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47BE2-83B0-497F-914F-57E5D98D4159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DF647BE2-83B0-497F-914F-57E5D98D4159}" type="slidenum">
              <a:rPr lang="en-GB" smtClean="0"/>
              <a:t>‹#›</a:t>
            </a:fld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9EAE4-51FA-4B04-9F43-3AA3B2913804}" type="datetimeFigureOut">
              <a:rPr lang="en-GB" smtClean="0"/>
              <a:t>20/07/2017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69A9EAE4-51FA-4B04-9F43-3AA3B2913804}" type="datetimeFigureOut">
              <a:rPr lang="en-GB" smtClean="0"/>
              <a:t>20/07/2017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F647BE2-83B0-497F-914F-57E5D98D4159}" type="slidenum">
              <a:rPr lang="en-GB" smtClean="0"/>
              <a:t>‹#›</a:t>
            </a:fld>
            <a:endParaRPr lang="en-GB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5" Type="http://schemas.openxmlformats.org/officeDocument/2006/relationships/image" Target="../media/image17.jpe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954080" cy="1688184"/>
          </a:xfrm>
        </p:spPr>
        <p:txBody>
          <a:bodyPr>
            <a:noAutofit/>
          </a:bodyPr>
          <a:lstStyle/>
          <a:p>
            <a:r>
              <a:rPr lang="en-GB" sz="5400" b="1" dirty="0"/>
              <a:t>What can I do with my A-levels?</a:t>
            </a:r>
            <a:endParaRPr lang="en-GB" sz="5400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What Next?</a:t>
            </a:r>
            <a:endParaRPr lang="en-GB" dirty="0"/>
          </a:p>
        </p:txBody>
      </p:sp>
      <p:pic>
        <p:nvPicPr>
          <p:cNvPr id="1028" name="Picture 4" descr="Image result for what nex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764704"/>
            <a:ext cx="6096000" cy="2028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9288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0"/>
            <a:r>
              <a:rPr lang="en-GB" b="1" dirty="0"/>
              <a:t>Option 1: University</a:t>
            </a:r>
          </a:p>
          <a:p>
            <a:pPr marL="0" indent="0">
              <a:buNone/>
            </a:pPr>
            <a:r>
              <a:rPr lang="en-GB" dirty="0"/>
              <a:t> </a:t>
            </a:r>
            <a:endParaRPr lang="en-GB" dirty="0" smtClean="0"/>
          </a:p>
          <a:p>
            <a:pPr lvl="0"/>
            <a:r>
              <a:rPr lang="en-GB" b="1" dirty="0"/>
              <a:t>Option </a:t>
            </a:r>
            <a:r>
              <a:rPr lang="en-GB" b="1" dirty="0" smtClean="0"/>
              <a:t>2: </a:t>
            </a:r>
            <a:r>
              <a:rPr lang="en-GB" b="1" dirty="0"/>
              <a:t>School Leaver Programme</a:t>
            </a:r>
          </a:p>
          <a:p>
            <a:pPr marL="0" indent="0">
              <a:buNone/>
            </a:pPr>
            <a:endParaRPr lang="en-GB" dirty="0"/>
          </a:p>
          <a:p>
            <a:pPr lvl="0"/>
            <a:r>
              <a:rPr lang="en-GB" b="1" dirty="0"/>
              <a:t>Option 3</a:t>
            </a:r>
            <a:r>
              <a:rPr lang="en-GB" b="1" dirty="0" smtClean="0"/>
              <a:t>: </a:t>
            </a:r>
            <a:r>
              <a:rPr lang="en-GB" b="1" dirty="0"/>
              <a:t>Higher Apprenticeship</a:t>
            </a:r>
          </a:p>
          <a:p>
            <a:pPr marL="0" indent="0">
              <a:buNone/>
            </a:pPr>
            <a:r>
              <a:rPr lang="en-GB" dirty="0"/>
              <a:t> </a:t>
            </a:r>
          </a:p>
          <a:p>
            <a:r>
              <a:rPr lang="en-GB" b="1" dirty="0"/>
              <a:t>Option </a:t>
            </a:r>
            <a:r>
              <a:rPr lang="en-GB" b="1" dirty="0" smtClean="0"/>
              <a:t>4: </a:t>
            </a:r>
            <a:r>
              <a:rPr lang="en-GB" b="1" dirty="0"/>
              <a:t>Gap Year</a:t>
            </a:r>
          </a:p>
          <a:p>
            <a:endParaRPr lang="en-GB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0464" y="3435671"/>
            <a:ext cx="981075" cy="104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6985" y="4486188"/>
            <a:ext cx="2006958" cy="9546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7" y="2160075"/>
            <a:ext cx="1187624" cy="12755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9500" y="1227043"/>
            <a:ext cx="1682396" cy="9330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9500" y="74081"/>
            <a:ext cx="1714500" cy="1123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1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4868" y="6064258"/>
            <a:ext cx="1050011" cy="677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1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8099" y="6105312"/>
            <a:ext cx="1121771" cy="636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1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1734" y="6064258"/>
            <a:ext cx="1277772" cy="677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16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070572"/>
            <a:ext cx="2199816" cy="6707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10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9506" y="6134135"/>
            <a:ext cx="1268613" cy="6072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11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8119" y="6070384"/>
            <a:ext cx="1209428" cy="655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20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4137" y="6021288"/>
            <a:ext cx="1186805" cy="7145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https://d36ma0scrjxsra.cloudfront.net/2.12.0/images/logo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3" y="233213"/>
            <a:ext cx="2603503" cy="781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AutoShape 6" descr=" "/>
          <p:cNvSpPr>
            <a:spLocks noChangeAspect="1" noChangeArrowheads="1"/>
          </p:cNvSpPr>
          <p:nvPr/>
        </p:nvSpPr>
        <p:spPr bwMode="auto">
          <a:xfrm>
            <a:off x="63500" y="-731838"/>
            <a:ext cx="2552700" cy="152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AutoShape 8" descr=" "/>
          <p:cNvSpPr>
            <a:spLocks noChangeAspect="1" noChangeArrowheads="1"/>
          </p:cNvSpPr>
          <p:nvPr/>
        </p:nvSpPr>
        <p:spPr bwMode="auto">
          <a:xfrm>
            <a:off x="215900" y="-579438"/>
            <a:ext cx="2552700" cy="152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4" name="Picture 10" descr="Image result for unifrog careers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139" y="143454"/>
            <a:ext cx="1696567" cy="942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9070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4572000" y="1839805"/>
            <a:ext cx="4572000" cy="4862870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sz="2000" b="1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Two years</a:t>
            </a:r>
            <a:endParaRPr lang="en-GB" sz="2000" b="1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  <a:p>
            <a:pPr>
              <a:spcAft>
                <a:spcPts val="1200"/>
              </a:spcAft>
            </a:pPr>
            <a:r>
              <a:rPr lang="en-GB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// </a:t>
            </a:r>
            <a:r>
              <a:rPr lang="en-GB" sz="200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Foundation Degrees (</a:t>
            </a:r>
            <a:r>
              <a:rPr lang="en-GB" sz="2000" dirty="0" err="1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FdA</a:t>
            </a:r>
            <a:r>
              <a:rPr lang="en-GB" sz="200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/</a:t>
            </a:r>
            <a:r>
              <a:rPr lang="en-GB" sz="2000" dirty="0" err="1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FdSc</a:t>
            </a:r>
            <a:r>
              <a:rPr lang="en-GB" sz="200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)</a:t>
            </a:r>
            <a:endParaRPr lang="en-GB" sz="200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  <a:p>
            <a:pPr>
              <a:spcAft>
                <a:spcPts val="1200"/>
              </a:spcAft>
            </a:pPr>
            <a:r>
              <a:rPr lang="en-GB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// </a:t>
            </a:r>
            <a:r>
              <a:rPr lang="en-GB" sz="200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Higher National Diplomas (HND)</a:t>
            </a:r>
            <a:endParaRPr lang="en-GB" sz="200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  <a:p>
            <a:pPr>
              <a:spcAft>
                <a:spcPts val="1200"/>
              </a:spcAft>
            </a:pPr>
            <a:r>
              <a:rPr lang="en-GB" sz="2000" b="1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Three years</a:t>
            </a:r>
            <a:endParaRPr lang="en-GB" sz="2000" b="1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  <a:p>
            <a:pPr>
              <a:spcAft>
                <a:spcPts val="1200"/>
              </a:spcAft>
            </a:pPr>
            <a:r>
              <a:rPr lang="en-GB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// </a:t>
            </a:r>
            <a:r>
              <a:rPr lang="en-GB" sz="200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Degree courses (BA/BSc)</a:t>
            </a:r>
            <a:endParaRPr lang="en-GB" sz="200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  <a:p>
            <a:pPr>
              <a:spcAft>
                <a:spcPts val="1200"/>
              </a:spcAft>
            </a:pPr>
            <a:r>
              <a:rPr lang="en-GB" sz="2000" b="1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Four years</a:t>
            </a:r>
          </a:p>
          <a:p>
            <a:pPr>
              <a:spcAft>
                <a:spcPts val="1200"/>
              </a:spcAft>
            </a:pPr>
            <a:r>
              <a:rPr lang="en-GB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// </a:t>
            </a:r>
            <a:r>
              <a:rPr lang="en-GB" sz="200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Scottish Degree courses</a:t>
            </a:r>
          </a:p>
          <a:p>
            <a:pPr>
              <a:spcAft>
                <a:spcPts val="1200"/>
              </a:spcAft>
            </a:pPr>
            <a:r>
              <a:rPr lang="en-GB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// </a:t>
            </a:r>
            <a:r>
              <a:rPr lang="en-GB" sz="200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Sandwich Degrees (placement/year abroad) </a:t>
            </a:r>
          </a:p>
          <a:p>
            <a:pPr>
              <a:spcAft>
                <a:spcPts val="1200"/>
              </a:spcAft>
            </a:pPr>
            <a:r>
              <a:rPr lang="en-GB" sz="2000" b="1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Five years +</a:t>
            </a:r>
            <a:endParaRPr lang="en-GB" sz="20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>
              <a:spcAft>
                <a:spcPts val="1200"/>
              </a:spcAft>
            </a:pPr>
            <a:r>
              <a:rPr lang="en-GB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// </a:t>
            </a:r>
            <a:r>
              <a:rPr lang="en-GB" sz="200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Medicine, Veterinary, Architect etc</a:t>
            </a:r>
            <a:endParaRPr lang="en-GB" sz="200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137" y="23923"/>
            <a:ext cx="4439233" cy="3477875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//  </a:t>
            </a:r>
            <a:r>
              <a:rPr lang="en-GB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Pursue your passion/vocation </a:t>
            </a:r>
          </a:p>
          <a:p>
            <a:pPr>
              <a:spcAft>
                <a:spcPts val="1200"/>
              </a:spcAft>
            </a:pPr>
            <a:r>
              <a:rPr lang="en-GB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//</a:t>
            </a:r>
            <a:r>
              <a:rPr lang="en-GB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Career choice, opportunities and flexibility</a:t>
            </a:r>
          </a:p>
          <a:p>
            <a:pPr>
              <a:spcAft>
                <a:spcPts val="1200"/>
              </a:spcAft>
            </a:pPr>
            <a:r>
              <a:rPr lang="en-GB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// </a:t>
            </a:r>
            <a:r>
              <a:rPr lang="en-GB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Earn more… by completing a HE course you’re likely to earn 47% more over your lifetime</a:t>
            </a:r>
          </a:p>
          <a:p>
            <a:pPr>
              <a:spcAft>
                <a:spcPts val="1200"/>
              </a:spcAft>
            </a:pPr>
            <a:r>
              <a:rPr lang="en-GB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//</a:t>
            </a:r>
            <a:r>
              <a:rPr lang="en-GB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Independent living, learning &amp; life skills.</a:t>
            </a:r>
          </a:p>
          <a:p>
            <a:pPr>
              <a:spcAft>
                <a:spcPts val="1200"/>
              </a:spcAft>
            </a:pPr>
            <a:r>
              <a:rPr lang="en-GB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//</a:t>
            </a:r>
            <a:r>
              <a:rPr lang="en-GB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Make life-long friendships.</a:t>
            </a:r>
          </a:p>
        </p:txBody>
      </p:sp>
      <p:sp>
        <p:nvSpPr>
          <p:cNvPr id="6" name="Rectangle 5"/>
          <p:cNvSpPr/>
          <p:nvPr/>
        </p:nvSpPr>
        <p:spPr>
          <a:xfrm>
            <a:off x="167634" y="4509120"/>
            <a:ext cx="427873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Why </a:t>
            </a:r>
          </a:p>
          <a:p>
            <a:pPr algn="ctr"/>
            <a:r>
              <a:rPr lang="en-US" sz="5400" b="1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University?</a:t>
            </a:r>
            <a:endParaRPr lang="en-US" sz="5400" b="1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7732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Cooper Std Black" pitchFamily="18" charset="0"/>
              </a:rPr>
              <a:t>Celebs with degrees </a:t>
            </a:r>
            <a:endParaRPr lang="en-GB" b="1" dirty="0">
              <a:latin typeface="Cooper Std Black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 descr="derren brown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6121" y="992351"/>
            <a:ext cx="3382645" cy="191683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139952" y="5230940"/>
            <a:ext cx="3850670" cy="646331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GB" sz="200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Law and German from University of Bristol</a:t>
            </a:r>
            <a:endParaRPr lang="en-GB" sz="200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58673" y="5767010"/>
            <a:ext cx="3706173" cy="646331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GB" sz="200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Degree in Law from University Glasgow</a:t>
            </a:r>
            <a:endParaRPr lang="en-GB" sz="200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7" descr="Emeli_Sande_Our_Version_Of_Events_Re-release_Album_cover.jpg"/>
          <p:cNvPicPr>
            <a:picLocks noChangeAspect="1"/>
          </p:cNvPicPr>
          <p:nvPr/>
        </p:nvPicPr>
        <p:blipFill>
          <a:blip r:embed="rId3" cstate="print"/>
          <a:srcRect t="2543" b="16102"/>
          <a:stretch>
            <a:fillRect/>
          </a:stretch>
        </p:blipFill>
        <p:spPr>
          <a:xfrm>
            <a:off x="278454" y="3118655"/>
            <a:ext cx="3323861" cy="249289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276123" y="4369577"/>
            <a:ext cx="3495332" cy="646331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GB" sz="200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Degree in Medicine from Glasgow University</a:t>
            </a:r>
            <a:endParaRPr lang="en-GB" sz="200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9" descr="office_2209341b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73205" y="1870453"/>
            <a:ext cx="3535152" cy="2206619"/>
          </a:xfrm>
          <a:prstGeom prst="rect">
            <a:avLst/>
          </a:prstGeom>
        </p:spPr>
      </p:pic>
      <p:pic>
        <p:nvPicPr>
          <p:cNvPr id="6" name="Picture 5" descr="download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652120" y="1023183"/>
            <a:ext cx="3319044" cy="248608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124787" y="6029339"/>
            <a:ext cx="3850670" cy="369332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GB" sz="200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Philosophy from UCL</a:t>
            </a:r>
            <a:endParaRPr lang="en-GB" sz="200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7475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9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4" descr="http://wwwdelivery.superstock.com/WI/223/1538/PreviewComp/SuperStock_1538R-4764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67175" y="4508500"/>
            <a:ext cx="3333750" cy="202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2915816" y="1484784"/>
            <a:ext cx="5965544" cy="2585323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>
            <a:prstTxWarp prst="textInflate">
              <a:avLst/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oper Std Black" pitchFamily="18" charset="0"/>
              </a:rPr>
              <a:t>Nuts and Bolts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oper Std Black" pitchFamily="18" charset="0"/>
              </a:rPr>
              <a:t>of 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oper Std Black" pitchFamily="18" charset="0"/>
              </a:rPr>
              <a:t>Personal Statement </a:t>
            </a:r>
          </a:p>
        </p:txBody>
      </p:sp>
      <p:pic>
        <p:nvPicPr>
          <p:cNvPr id="14339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2088" y="620713"/>
            <a:ext cx="272415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16003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>
                <a:latin typeface="Cooper Std Black" charset="0"/>
              </a:rPr>
              <a:t>What does it look like?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2555875" y="1268413"/>
            <a:ext cx="4464050" cy="5329237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2843213" y="1557338"/>
            <a:ext cx="3744912" cy="358775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843213" y="2060575"/>
            <a:ext cx="3816350" cy="2808288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" name="Rounded Rectangle 14"/>
          <p:cNvSpPr/>
          <p:nvPr/>
        </p:nvSpPr>
        <p:spPr>
          <a:xfrm>
            <a:off x="2843213" y="5013325"/>
            <a:ext cx="3816350" cy="80010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" name="Rounded Rectangle 15"/>
          <p:cNvSpPr/>
          <p:nvPr/>
        </p:nvSpPr>
        <p:spPr>
          <a:xfrm>
            <a:off x="2916238" y="5949950"/>
            <a:ext cx="3743325" cy="358775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" name="Cloud Callout 16"/>
          <p:cNvSpPr/>
          <p:nvPr/>
        </p:nvSpPr>
        <p:spPr>
          <a:xfrm>
            <a:off x="0" y="1125538"/>
            <a:ext cx="2916238" cy="863600"/>
          </a:xfrm>
          <a:prstGeom prst="cloudCallout">
            <a:avLst>
              <a:gd name="adj1" fmla="val 52929"/>
              <a:gd name="adj2" fmla="val 535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The opening...</a:t>
            </a:r>
          </a:p>
        </p:txBody>
      </p:sp>
      <p:sp>
        <p:nvSpPr>
          <p:cNvPr id="18" name="Cloud Callout 17"/>
          <p:cNvSpPr/>
          <p:nvPr/>
        </p:nvSpPr>
        <p:spPr>
          <a:xfrm>
            <a:off x="0" y="2781300"/>
            <a:ext cx="2916238" cy="863600"/>
          </a:xfrm>
          <a:prstGeom prst="cloudCallout">
            <a:avLst>
              <a:gd name="adj1" fmla="val 52929"/>
              <a:gd name="adj2" fmla="val 535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Main body...</a:t>
            </a:r>
          </a:p>
        </p:txBody>
      </p:sp>
      <p:sp>
        <p:nvSpPr>
          <p:cNvPr id="19" name="Cloud Callout 18"/>
          <p:cNvSpPr/>
          <p:nvPr/>
        </p:nvSpPr>
        <p:spPr>
          <a:xfrm>
            <a:off x="0" y="4437063"/>
            <a:ext cx="2916238" cy="863600"/>
          </a:xfrm>
          <a:prstGeom prst="cloudCallout">
            <a:avLst>
              <a:gd name="adj1" fmla="val 53371"/>
              <a:gd name="adj2" fmla="val 4163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The rest...</a:t>
            </a:r>
          </a:p>
        </p:txBody>
      </p:sp>
      <p:sp>
        <p:nvSpPr>
          <p:cNvPr id="20" name="Cloud Callout 19"/>
          <p:cNvSpPr/>
          <p:nvPr/>
        </p:nvSpPr>
        <p:spPr>
          <a:xfrm>
            <a:off x="0" y="5805488"/>
            <a:ext cx="2916238" cy="863600"/>
          </a:xfrm>
          <a:prstGeom prst="cloudCallout">
            <a:avLst>
              <a:gd name="adj1" fmla="val 59113"/>
              <a:gd name="adj2" fmla="val -606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Conclusion...</a:t>
            </a:r>
          </a:p>
        </p:txBody>
      </p:sp>
      <p:sp>
        <p:nvSpPr>
          <p:cNvPr id="21" name="Folded Corner 20"/>
          <p:cNvSpPr/>
          <p:nvPr/>
        </p:nvSpPr>
        <p:spPr>
          <a:xfrm>
            <a:off x="7019925" y="1341438"/>
            <a:ext cx="1944688" cy="647700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Arresting &amp; Original!</a:t>
            </a:r>
          </a:p>
        </p:txBody>
      </p:sp>
      <p:sp>
        <p:nvSpPr>
          <p:cNvPr id="22" name="Folded Corner 21"/>
          <p:cNvSpPr/>
          <p:nvPr/>
        </p:nvSpPr>
        <p:spPr>
          <a:xfrm>
            <a:off x="7019925" y="2781300"/>
            <a:ext cx="1944688" cy="1511300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Why are you going to be the best student of...?</a:t>
            </a:r>
          </a:p>
        </p:txBody>
      </p:sp>
      <p:sp>
        <p:nvSpPr>
          <p:cNvPr id="23" name="Folded Corner 22"/>
          <p:cNvSpPr/>
          <p:nvPr/>
        </p:nvSpPr>
        <p:spPr>
          <a:xfrm>
            <a:off x="7019925" y="5084763"/>
            <a:ext cx="1944688" cy="647700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Activities and Positions</a:t>
            </a:r>
          </a:p>
        </p:txBody>
      </p:sp>
      <p:sp>
        <p:nvSpPr>
          <p:cNvPr id="24" name="Folded Corner 23"/>
          <p:cNvSpPr/>
          <p:nvPr/>
        </p:nvSpPr>
        <p:spPr>
          <a:xfrm>
            <a:off x="7019925" y="5949950"/>
            <a:ext cx="1944688" cy="647700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Last impression!</a:t>
            </a:r>
          </a:p>
        </p:txBody>
      </p:sp>
    </p:spTree>
    <p:extLst>
      <p:ext uri="{BB962C8B-B14F-4D97-AF65-F5344CB8AC3E}">
        <p14:creationId xmlns:p14="http://schemas.microsoft.com/office/powerpoint/2010/main" val="3810423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1143000"/>
          </a:xfrm>
        </p:spPr>
        <p:txBody>
          <a:bodyPr/>
          <a:lstStyle/>
          <a:p>
            <a:r>
              <a:rPr lang="en-GB" dirty="0" smtClean="0">
                <a:latin typeface="Cooper Std Black" pitchFamily="18" charset="0"/>
              </a:rPr>
              <a:t>Snippets… </a:t>
            </a:r>
            <a:endParaRPr lang="en-GB" dirty="0">
              <a:latin typeface="Cooper Std Black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Rounded Rectangle 4"/>
          <p:cNvSpPr/>
          <p:nvPr/>
        </p:nvSpPr>
        <p:spPr>
          <a:xfrm>
            <a:off x="467544" y="1196752"/>
            <a:ext cx="8064896" cy="43204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/>
              <a:t>My voluntary work at an elderly residential home '</a:t>
            </a:r>
            <a:r>
              <a:rPr lang="en-GB" sz="2000" b="1" dirty="0" err="1"/>
              <a:t>Anjulita</a:t>
            </a:r>
            <a:r>
              <a:rPr lang="en-GB" sz="2000" b="1" dirty="0"/>
              <a:t> Court' was the setting that </a:t>
            </a:r>
            <a:r>
              <a:rPr lang="en-GB" sz="2000" b="1" dirty="0" smtClean="0"/>
              <a:t>drew together </a:t>
            </a:r>
            <a:r>
              <a:rPr lang="en-GB" sz="2000" b="1" dirty="0"/>
              <a:t>philosophy and French. Whilst there, I met Irene, an elderly woman with </a:t>
            </a:r>
            <a:r>
              <a:rPr lang="en-GB" sz="2000" b="1" dirty="0" smtClean="0"/>
              <a:t>dementia whose </a:t>
            </a:r>
            <a:r>
              <a:rPr lang="en-GB" sz="2000" b="1" dirty="0"/>
              <a:t>illness had reduced her to only being able to speak French; her childhood tongue. </a:t>
            </a:r>
            <a:r>
              <a:rPr lang="en-GB" sz="2000" b="1" dirty="0" smtClean="0"/>
              <a:t>I remain </a:t>
            </a:r>
            <a:r>
              <a:rPr lang="en-GB" sz="2000" b="1" dirty="0"/>
              <a:t>the only person who can fully understand Irene, both emotionally and verbally. </a:t>
            </a:r>
            <a:r>
              <a:rPr lang="en-GB" sz="2000" b="1" dirty="0" smtClean="0"/>
              <a:t>This community </a:t>
            </a:r>
            <a:r>
              <a:rPr lang="en-GB" sz="2000" b="1" dirty="0"/>
              <a:t>service greatly developed my fluency, whilst tutoring French </a:t>
            </a:r>
            <a:r>
              <a:rPr lang="en-GB" sz="2000" b="1" dirty="0" smtClean="0"/>
              <a:t>on Saturdays has sustained </a:t>
            </a:r>
            <a:r>
              <a:rPr lang="en-GB" sz="2000" b="1" dirty="0"/>
              <a:t>my raw enjoyment of the French language. This experience puts me in the company </a:t>
            </a:r>
            <a:r>
              <a:rPr lang="en-GB" sz="2000" b="1" dirty="0" smtClean="0"/>
              <a:t>of youngsters </a:t>
            </a:r>
            <a:r>
              <a:rPr lang="en-GB" sz="2000" b="1" dirty="0"/>
              <a:t>embarking on the first steps of their linguistic journey which astounds and amazes</a:t>
            </a:r>
            <a:br>
              <a:rPr lang="en-GB" sz="2000" b="1" dirty="0"/>
            </a:br>
            <a:r>
              <a:rPr lang="en-GB" sz="2000" b="1" dirty="0"/>
              <a:t>me.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755576" y="1484784"/>
            <a:ext cx="8064896" cy="43204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/>
              <a:t>Gaining myself valuable experience from observing</a:t>
            </a:r>
            <a:br>
              <a:rPr lang="en-GB" sz="2400" dirty="0"/>
            </a:br>
            <a:r>
              <a:rPr lang="en-GB" sz="2400" dirty="0"/>
              <a:t>Bedford Hospital departments I was able to access fields such as surgery, oncology </a:t>
            </a:r>
            <a:r>
              <a:rPr lang="en-GB" sz="2400" dirty="0" smtClean="0"/>
              <a:t>and anaesthetics</a:t>
            </a:r>
            <a:r>
              <a:rPr lang="en-GB" sz="2400" dirty="0"/>
              <a:t>. Besides learning the </a:t>
            </a:r>
            <a:r>
              <a:rPr lang="en-GB" sz="2400" dirty="0" smtClean="0"/>
              <a:t>typical procedures </a:t>
            </a:r>
            <a:r>
              <a:rPr lang="en-GB" sz="2400" dirty="0"/>
              <a:t>and responsibilities of </a:t>
            </a:r>
            <a:r>
              <a:rPr lang="en-GB" sz="2400" dirty="0" smtClean="0"/>
              <a:t>medical professionals</a:t>
            </a:r>
            <a:r>
              <a:rPr lang="en-GB" sz="2400" dirty="0"/>
              <a:t>, I learnt of their vital roles in society as well as understanding how engineers</a:t>
            </a:r>
            <a:br>
              <a:rPr lang="en-GB" sz="2400" dirty="0"/>
            </a:br>
            <a:r>
              <a:rPr lang="en-GB" sz="2400" dirty="0"/>
              <a:t>and scientists also contribute to the care of patients via their significant research and</a:t>
            </a:r>
            <a:br>
              <a:rPr lang="en-GB" sz="2400" dirty="0"/>
            </a:br>
            <a:r>
              <a:rPr lang="en-GB" sz="2400" dirty="0"/>
              <a:t>development. </a:t>
            </a:r>
            <a:endParaRPr lang="en-GB" sz="2400" b="1" dirty="0"/>
          </a:p>
        </p:txBody>
      </p:sp>
      <p:sp>
        <p:nvSpPr>
          <p:cNvPr id="7" name="Rounded Rectangle 6"/>
          <p:cNvSpPr/>
          <p:nvPr/>
        </p:nvSpPr>
        <p:spPr>
          <a:xfrm>
            <a:off x="907976" y="1637184"/>
            <a:ext cx="8064896" cy="432048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/>
              <a:t>After several years of contributing my efforts to the Student Voice Council and </a:t>
            </a:r>
            <a:r>
              <a:rPr lang="en-GB" sz="2000" dirty="0" smtClean="0"/>
              <a:t>Student Researchers</a:t>
            </a:r>
            <a:r>
              <a:rPr lang="en-GB" sz="2000" dirty="0"/>
              <a:t>, I have had the privilege of becoming Head Girl. Through this I was given </a:t>
            </a:r>
            <a:r>
              <a:rPr lang="en-GB" sz="2000" dirty="0" smtClean="0"/>
              <a:t>numerous rewarding </a:t>
            </a:r>
            <a:r>
              <a:rPr lang="en-GB" sz="2000" dirty="0"/>
              <a:t>leadership roles which required a confident and pro-active attitude towards being </a:t>
            </a:r>
            <a:r>
              <a:rPr lang="en-GB" sz="2000" dirty="0" smtClean="0"/>
              <a:t>a successful </a:t>
            </a:r>
            <a:r>
              <a:rPr lang="en-GB" sz="2000" dirty="0"/>
              <a:t>ambassador for the school. Aiming to promote independent leadership and </a:t>
            </a:r>
            <a:r>
              <a:rPr lang="en-GB" sz="2000" dirty="0" smtClean="0"/>
              <a:t>senior student </a:t>
            </a:r>
            <a:r>
              <a:rPr lang="en-GB" sz="2000" dirty="0"/>
              <a:t>responsibilities, I devised a 'Student Leadership </a:t>
            </a:r>
            <a:r>
              <a:rPr lang="en-GB" sz="2000" dirty="0" smtClean="0"/>
              <a:t>Workshop.</a:t>
            </a:r>
            <a:r>
              <a:rPr lang="en-GB" sz="2000" dirty="0"/>
              <a:t> </a:t>
            </a:r>
            <a:r>
              <a:rPr lang="en-GB" sz="2000" dirty="0" smtClean="0"/>
              <a:t>The </a:t>
            </a:r>
            <a:r>
              <a:rPr lang="en-GB" sz="2000" dirty="0"/>
              <a:t>workshop </a:t>
            </a:r>
            <a:r>
              <a:rPr lang="en-GB" sz="2000" dirty="0" smtClean="0"/>
              <a:t>strives towards </a:t>
            </a:r>
            <a:r>
              <a:rPr lang="en-GB" sz="2000" dirty="0"/>
              <a:t>implementing intimate mentoring, self-goal-setting and strategic planning into </a:t>
            </a:r>
            <a:r>
              <a:rPr lang="en-GB" sz="2000" dirty="0" smtClean="0"/>
              <a:t>our school </a:t>
            </a:r>
            <a:r>
              <a:rPr lang="en-GB" sz="2000" dirty="0"/>
              <a:t>programmes. Through this development I gained greater leadership skills, confidence </a:t>
            </a:r>
            <a:r>
              <a:rPr lang="en-GB" sz="2000" dirty="0" smtClean="0"/>
              <a:t>and professional </a:t>
            </a:r>
            <a:r>
              <a:rPr lang="en-GB" sz="2000" dirty="0"/>
              <a:t>recognition within my role.</a:t>
            </a:r>
            <a:endParaRPr lang="en-GB" sz="2000" b="1" dirty="0"/>
          </a:p>
        </p:txBody>
      </p:sp>
      <p:sp>
        <p:nvSpPr>
          <p:cNvPr id="8" name="Rounded Rectangle 7"/>
          <p:cNvSpPr/>
          <p:nvPr/>
        </p:nvSpPr>
        <p:spPr>
          <a:xfrm>
            <a:off x="755576" y="1789584"/>
            <a:ext cx="8064896" cy="432048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/>
              <a:t>I am an avid sportsman with Rugby as my sporting passion. Having played from the age of six, </a:t>
            </a:r>
            <a:r>
              <a:rPr lang="en-GB" sz="2000" b="1" dirty="0" smtClean="0"/>
              <a:t>I have </a:t>
            </a:r>
            <a:r>
              <a:rPr lang="en-GB" sz="2000" b="1" dirty="0"/>
              <a:t>learnt some invaluable life lessons and transferable skills such as </a:t>
            </a:r>
            <a:r>
              <a:rPr lang="en-GB" sz="2000" b="1" dirty="0" smtClean="0"/>
              <a:t>perseverance, determination</a:t>
            </a:r>
            <a:r>
              <a:rPr lang="en-GB" sz="2000" b="1" dirty="0"/>
              <a:t>, leadership and an insatiable desire to win and to succeed. I have captained </a:t>
            </a:r>
            <a:r>
              <a:rPr lang="en-GB" sz="2000" b="1" dirty="0" smtClean="0"/>
              <a:t>all my </a:t>
            </a:r>
            <a:r>
              <a:rPr lang="en-GB" sz="2000" b="1" dirty="0"/>
              <a:t>school's teams as well as the Bedford Blues and have progressed into the Bedford Colts </a:t>
            </a:r>
            <a:r>
              <a:rPr lang="en-GB" sz="2000" b="1" dirty="0" smtClean="0"/>
              <a:t>with whom </a:t>
            </a:r>
            <a:r>
              <a:rPr lang="en-GB" sz="2000" b="1" dirty="0"/>
              <a:t>I am competing at a local and national level. Being named player of the year for the </a:t>
            </a:r>
            <a:r>
              <a:rPr lang="en-GB" sz="2000" b="1" dirty="0" smtClean="0"/>
              <a:t>past three </a:t>
            </a:r>
            <a:r>
              <a:rPr lang="en-GB" sz="2000" b="1" dirty="0"/>
              <a:t>seasons is immensely satisfying as it conveys the esteem in which I am held by my </a:t>
            </a:r>
            <a:r>
              <a:rPr lang="en-GB" sz="2000" b="1" dirty="0" smtClean="0"/>
              <a:t>peers. </a:t>
            </a:r>
            <a:endParaRPr lang="en-GB" sz="2000" b="1" dirty="0"/>
          </a:p>
        </p:txBody>
      </p:sp>
    </p:spTree>
    <p:extLst>
      <p:ext uri="{BB962C8B-B14F-4D97-AF65-F5344CB8AC3E}">
        <p14:creationId xmlns:p14="http://schemas.microsoft.com/office/powerpoint/2010/main" val="2921136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59</TotalTime>
  <Words>507</Words>
  <Application>Microsoft Office PowerPoint</Application>
  <PresentationFormat>On-screen Show (4:3)</PresentationFormat>
  <Paragraphs>49</Paragraphs>
  <Slides>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Civic</vt:lpstr>
      <vt:lpstr>What Next?</vt:lpstr>
      <vt:lpstr>PowerPoint Presentation</vt:lpstr>
      <vt:lpstr>PowerPoint Presentation</vt:lpstr>
      <vt:lpstr>Celebs with degrees </vt:lpstr>
      <vt:lpstr>PowerPoint Presentation</vt:lpstr>
      <vt:lpstr>What does it look like?</vt:lpstr>
      <vt:lpstr>Snippets… </vt:lpstr>
    </vt:vector>
  </TitlesOfParts>
  <Company>St Thomas More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Next?</dc:title>
  <dc:creator>DSmith</dc:creator>
  <cp:lastModifiedBy>KBernard</cp:lastModifiedBy>
  <cp:revision>7</cp:revision>
  <dcterms:created xsi:type="dcterms:W3CDTF">2017-03-08T19:24:22Z</dcterms:created>
  <dcterms:modified xsi:type="dcterms:W3CDTF">2017-07-20T08:54:01Z</dcterms:modified>
</cp:coreProperties>
</file>