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handoutMasterIdLst>
    <p:handoutMasterId r:id="rId17"/>
  </p:handoutMasterIdLst>
  <p:sldIdLst>
    <p:sldId id="266" r:id="rId2"/>
    <p:sldId id="270" r:id="rId3"/>
    <p:sldId id="257" r:id="rId4"/>
    <p:sldId id="258" r:id="rId5"/>
    <p:sldId id="268" r:id="rId6"/>
    <p:sldId id="259" r:id="rId7"/>
    <p:sldId id="260" r:id="rId8"/>
    <p:sldId id="269" r:id="rId9"/>
    <p:sldId id="261" r:id="rId10"/>
    <p:sldId id="262" r:id="rId11"/>
    <p:sldId id="263" r:id="rId12"/>
    <p:sldId id="265" r:id="rId13"/>
    <p:sldId id="267" r:id="rId14"/>
    <p:sldId id="271"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72" charset="0"/>
        <a:ea typeface="ＭＳ Ｐゴシック" pitchFamily="-72" charset="-128"/>
        <a:cs typeface="ＭＳ Ｐゴシック" pitchFamily="-72" charset="-128"/>
      </a:defRPr>
    </a:lvl1pPr>
    <a:lvl2pPr marL="457200" algn="l" rtl="0" fontAlgn="base">
      <a:spcBef>
        <a:spcPct val="0"/>
      </a:spcBef>
      <a:spcAft>
        <a:spcPct val="0"/>
      </a:spcAft>
      <a:defRPr kern="1200">
        <a:solidFill>
          <a:schemeClr val="tx1"/>
        </a:solidFill>
        <a:latin typeface="Arial" pitchFamily="-72" charset="0"/>
        <a:ea typeface="ＭＳ Ｐゴシック" pitchFamily="-72" charset="-128"/>
        <a:cs typeface="ＭＳ Ｐゴシック" pitchFamily="-72" charset="-128"/>
      </a:defRPr>
    </a:lvl2pPr>
    <a:lvl3pPr marL="914400" algn="l" rtl="0" fontAlgn="base">
      <a:spcBef>
        <a:spcPct val="0"/>
      </a:spcBef>
      <a:spcAft>
        <a:spcPct val="0"/>
      </a:spcAft>
      <a:defRPr kern="1200">
        <a:solidFill>
          <a:schemeClr val="tx1"/>
        </a:solidFill>
        <a:latin typeface="Arial" pitchFamily="-72" charset="0"/>
        <a:ea typeface="ＭＳ Ｐゴシック" pitchFamily="-72" charset="-128"/>
        <a:cs typeface="ＭＳ Ｐゴシック" pitchFamily="-72" charset="-128"/>
      </a:defRPr>
    </a:lvl3pPr>
    <a:lvl4pPr marL="1371600" algn="l" rtl="0" fontAlgn="base">
      <a:spcBef>
        <a:spcPct val="0"/>
      </a:spcBef>
      <a:spcAft>
        <a:spcPct val="0"/>
      </a:spcAft>
      <a:defRPr kern="1200">
        <a:solidFill>
          <a:schemeClr val="tx1"/>
        </a:solidFill>
        <a:latin typeface="Arial" pitchFamily="-72" charset="0"/>
        <a:ea typeface="ＭＳ Ｐゴシック" pitchFamily="-72" charset="-128"/>
        <a:cs typeface="ＭＳ Ｐゴシック" pitchFamily="-72" charset="-128"/>
      </a:defRPr>
    </a:lvl4pPr>
    <a:lvl5pPr marL="1828800" algn="l" rtl="0" fontAlgn="base">
      <a:spcBef>
        <a:spcPct val="0"/>
      </a:spcBef>
      <a:spcAft>
        <a:spcPct val="0"/>
      </a:spcAft>
      <a:defRPr kern="1200">
        <a:solidFill>
          <a:schemeClr val="tx1"/>
        </a:solidFill>
        <a:latin typeface="Arial" pitchFamily="-72" charset="0"/>
        <a:ea typeface="ＭＳ Ｐゴシック" pitchFamily="-72" charset="-128"/>
        <a:cs typeface="ＭＳ Ｐゴシック" pitchFamily="-72" charset="-128"/>
      </a:defRPr>
    </a:lvl5pPr>
    <a:lvl6pPr marL="2286000" algn="l" defTabSz="457200" rtl="0" eaLnBrk="1" latinLnBrk="0" hangingPunct="1">
      <a:defRPr kern="1200">
        <a:solidFill>
          <a:schemeClr val="tx1"/>
        </a:solidFill>
        <a:latin typeface="Arial" pitchFamily="-72" charset="0"/>
        <a:ea typeface="ＭＳ Ｐゴシック" pitchFamily="-72" charset="-128"/>
        <a:cs typeface="ＭＳ Ｐゴシック" pitchFamily="-72" charset="-128"/>
      </a:defRPr>
    </a:lvl6pPr>
    <a:lvl7pPr marL="2743200" algn="l" defTabSz="457200" rtl="0" eaLnBrk="1" latinLnBrk="0" hangingPunct="1">
      <a:defRPr kern="1200">
        <a:solidFill>
          <a:schemeClr val="tx1"/>
        </a:solidFill>
        <a:latin typeface="Arial" pitchFamily="-72" charset="0"/>
        <a:ea typeface="ＭＳ Ｐゴシック" pitchFamily="-72" charset="-128"/>
        <a:cs typeface="ＭＳ Ｐゴシック" pitchFamily="-72" charset="-128"/>
      </a:defRPr>
    </a:lvl7pPr>
    <a:lvl8pPr marL="3200400" algn="l" defTabSz="457200" rtl="0" eaLnBrk="1" latinLnBrk="0" hangingPunct="1">
      <a:defRPr kern="1200">
        <a:solidFill>
          <a:schemeClr val="tx1"/>
        </a:solidFill>
        <a:latin typeface="Arial" pitchFamily="-72" charset="0"/>
        <a:ea typeface="ＭＳ Ｐゴシック" pitchFamily="-72" charset="-128"/>
        <a:cs typeface="ＭＳ Ｐゴシック" pitchFamily="-72" charset="-128"/>
      </a:defRPr>
    </a:lvl8pPr>
    <a:lvl9pPr marL="3657600" algn="l" defTabSz="457200" rtl="0" eaLnBrk="1" latinLnBrk="0" hangingPunct="1">
      <a:defRPr kern="1200">
        <a:solidFill>
          <a:schemeClr val="tx1"/>
        </a:solidFill>
        <a:latin typeface="Arial" pitchFamily="-72" charset="0"/>
        <a:ea typeface="ＭＳ Ｐゴシック" pitchFamily="-72" charset="-128"/>
        <a:cs typeface="ＭＳ Ｐゴシック" pitchFamily="-72" charset="-128"/>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1206" y="1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2969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a:lvl1pPr>
          </a:lstStyle>
          <a:p>
            <a:fld id="{5FD00879-16C2-4AF0-9764-2E311957CCEF}" type="datetimeFigureOut">
              <a:rPr lang="en-US"/>
              <a:pPr/>
              <a:t>6/29/2015</a:t>
            </a:fld>
            <a:endParaRPr lang="en-US"/>
          </a:p>
        </p:txBody>
      </p:sp>
      <p:sp>
        <p:nvSpPr>
          <p:cNvPr id="2970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970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vl1pPr>
          </a:lstStyle>
          <a:p>
            <a:fld id="{907E5D38-6FC7-4712-B97F-31757880B5D5}" type="slidenum">
              <a:rPr lang="en-US"/>
              <a:pPr/>
              <a:t>‹#›</a:t>
            </a:fld>
            <a:endParaRPr lang="en-US"/>
          </a:p>
        </p:txBody>
      </p:sp>
    </p:spTree>
    <p:extLst>
      <p:ext uri="{BB962C8B-B14F-4D97-AF65-F5344CB8AC3E}">
        <p14:creationId xmlns:p14="http://schemas.microsoft.com/office/powerpoint/2010/main" val="30616331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cs typeface="+mn-cs"/>
              </a:defRPr>
            </a:lvl1pPr>
          </a:lstStyle>
          <a:p>
            <a:pPr>
              <a:defRPr/>
            </a:pPr>
            <a:fld id="{185B154F-3B7E-4DE9-987D-FCE6767F1A27}" type="datetimeFigureOut">
              <a:rPr lang="en-GB"/>
              <a:pPr>
                <a:defRPr/>
              </a:pPr>
              <a:t>29/06/2015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cs typeface="+mn-cs"/>
              </a:defRPr>
            </a:lvl1pPr>
          </a:lstStyle>
          <a:p>
            <a:pPr>
              <a:defRPr/>
            </a:pPr>
            <a:fld id="{1472CBDF-3ABA-49D0-B213-DF3A7BAA9E41}" type="slidenum">
              <a:rPr lang="en-GB"/>
              <a:pPr>
                <a:defRPr/>
              </a:pPr>
              <a:t>‹#›</a:t>
            </a:fld>
            <a:endParaRPr lang="en-GB"/>
          </a:p>
        </p:txBody>
      </p:sp>
    </p:spTree>
    <p:extLst>
      <p:ext uri="{BB962C8B-B14F-4D97-AF65-F5344CB8AC3E}">
        <p14:creationId xmlns:p14="http://schemas.microsoft.com/office/powerpoint/2010/main" val="60935002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ＭＳ Ｐゴシック" pitchFamily="-72" charset="-128"/>
        <a:cs typeface="ＭＳ Ｐゴシック" pitchFamily="-72" charset="-128"/>
      </a:defRPr>
    </a:lvl1pPr>
    <a:lvl2pPr marL="457200" algn="l" rtl="0" fontAlgn="base">
      <a:spcBef>
        <a:spcPct val="30000"/>
      </a:spcBef>
      <a:spcAft>
        <a:spcPct val="0"/>
      </a:spcAft>
      <a:defRPr sz="1200" kern="1200">
        <a:solidFill>
          <a:schemeClr val="tx1"/>
        </a:solidFill>
        <a:latin typeface="+mn-lt"/>
        <a:ea typeface="ＭＳ Ｐゴシック" pitchFamily="-72" charset="-128"/>
        <a:cs typeface="+mn-cs"/>
      </a:defRPr>
    </a:lvl2pPr>
    <a:lvl3pPr marL="914400" algn="l" rtl="0" fontAlgn="base">
      <a:spcBef>
        <a:spcPct val="30000"/>
      </a:spcBef>
      <a:spcAft>
        <a:spcPct val="0"/>
      </a:spcAft>
      <a:defRPr sz="1200" kern="1200">
        <a:solidFill>
          <a:schemeClr val="tx1"/>
        </a:solidFill>
        <a:latin typeface="+mn-lt"/>
        <a:ea typeface="ＭＳ Ｐゴシック" pitchFamily="-72" charset="-128"/>
        <a:cs typeface="+mn-cs"/>
      </a:defRPr>
    </a:lvl3pPr>
    <a:lvl4pPr marL="1371600" algn="l" rtl="0" fontAlgn="base">
      <a:spcBef>
        <a:spcPct val="30000"/>
      </a:spcBef>
      <a:spcAft>
        <a:spcPct val="0"/>
      </a:spcAft>
      <a:defRPr sz="1200" kern="1200">
        <a:solidFill>
          <a:schemeClr val="tx1"/>
        </a:solidFill>
        <a:latin typeface="+mn-lt"/>
        <a:ea typeface="ＭＳ Ｐゴシック" pitchFamily="-72" charset="-128"/>
        <a:cs typeface="+mn-cs"/>
      </a:defRPr>
    </a:lvl4pPr>
    <a:lvl5pPr marL="1828800" algn="l" rtl="0" fontAlgn="base">
      <a:spcBef>
        <a:spcPct val="30000"/>
      </a:spcBef>
      <a:spcAft>
        <a:spcPct val="0"/>
      </a:spcAft>
      <a:defRPr sz="1200" kern="1200">
        <a:solidFill>
          <a:schemeClr val="tx1"/>
        </a:solidFill>
        <a:latin typeface="+mn-lt"/>
        <a:ea typeface="ＭＳ Ｐゴシック" pitchFamily="-7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bwMode="auto">
          <a:noFill/>
          <a:ln>
            <a:solidFill>
              <a:srgbClr val="000000"/>
            </a:solidFill>
            <a:miter lim="800000"/>
            <a:headEnd/>
            <a:tailEnd/>
          </a:ln>
        </p:spPr>
      </p:sp>
      <p:sp>
        <p:nvSpPr>
          <p:cNvPr id="25602"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en-GB" smtClean="0"/>
              <a:t>Type P45. </a:t>
            </a:r>
          </a:p>
        </p:txBody>
      </p:sp>
      <p:sp>
        <p:nvSpPr>
          <p:cNvPr id="25603"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8BB3597D-8115-4A8F-9FBD-1589ACFCFFA6}" type="slidenum">
              <a:rPr lang="en-GB">
                <a:ea typeface="ＭＳ Ｐゴシック" pitchFamily="-72" charset="-128"/>
                <a:cs typeface="ＭＳ Ｐゴシック" pitchFamily="-72" charset="-128"/>
              </a:rPr>
              <a:pPr fontAlgn="base">
                <a:spcBef>
                  <a:spcPct val="0"/>
                </a:spcBef>
                <a:spcAft>
                  <a:spcPct val="0"/>
                </a:spcAft>
              </a:pPr>
              <a:t>11</a:t>
            </a:fld>
            <a:endParaRPr lang="en-GB">
              <a:ea typeface="ＭＳ Ｐゴシック" pitchFamily="-72" charset="-128"/>
              <a:cs typeface="ＭＳ Ｐゴシック" pitchFamily="-72"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C557855A-0029-4942-B1BA-1478A53842AB}" type="datetimeFigureOut">
              <a:rPr lang="en-GB"/>
              <a:pPr>
                <a:defRPr/>
              </a:pPr>
              <a:t>29/06/2015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C50F94D-4265-44AF-A89F-BF976356250C}"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3D703229-AB48-40F1-92DE-99AC810E5A4C}" type="datetimeFigureOut">
              <a:rPr lang="en-GB"/>
              <a:pPr>
                <a:defRPr/>
              </a:pPr>
              <a:t>29/06/2015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C400B47-D375-4902-B9ED-1327A4F0E6E6}"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22792901-2CD0-471A-A85A-07577CFE8B76}" type="datetimeFigureOut">
              <a:rPr lang="en-GB"/>
              <a:pPr>
                <a:defRPr/>
              </a:pPr>
              <a:t>29/06/2015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843E273-B75B-40C3-9085-24FB0B20EEAB}"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A1ECFFEF-0EB5-4B21-96FB-DEC30D395EB1}" type="datetimeFigureOut">
              <a:rPr lang="en-GB"/>
              <a:pPr>
                <a:defRPr/>
              </a:pPr>
              <a:t>29/06/2015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28965BFD-7FDD-46A5-8055-E58EB8EDBE3B}"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CA9F1FAD-2F5A-42FF-9611-4E3C6CC64C61}" type="datetimeFigureOut">
              <a:rPr lang="en-GB"/>
              <a:pPr>
                <a:defRPr/>
              </a:pPr>
              <a:t>29/06/2015</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A59C43CF-73BE-42CE-85E6-59839F1DF30E}"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0F7936E8-E639-4093-B9B6-76F03D9348E8}" type="datetimeFigureOut">
              <a:rPr lang="en-GB"/>
              <a:pPr>
                <a:defRPr/>
              </a:pPr>
              <a:t>29/06/2015</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C69AEEE5-8FEA-488A-A350-9F55201CD95A}"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3EA23D1-9ED5-4E84-85C4-BA549AA64337}" type="datetimeFigureOut">
              <a:rPr lang="en-GB"/>
              <a:pPr>
                <a:defRPr/>
              </a:pPr>
              <a:t>29/06/2015</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DF8FEC4D-1F29-4797-80C3-6670FCE3EAA1}"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4AA9A0D-829B-4211-A602-DD197B459DF2}" type="datetimeFigureOut">
              <a:rPr lang="en-GB"/>
              <a:pPr>
                <a:defRPr/>
              </a:pPr>
              <a:t>29/06/2015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1AD59585-59AE-40B6-AA96-84A7FFA759D4}"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F97508F-2248-4C86-B048-7DEFC7B50E49}" type="datetimeFigureOut">
              <a:rPr lang="en-GB"/>
              <a:pPr>
                <a:defRPr/>
              </a:pPr>
              <a:t>29/06/2015</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373A5DB8-CC6E-461F-A084-D0FF76C746DC}"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E49835F-80A9-437A-A338-E32AE07330A6}" type="datetimeFigureOut">
              <a:rPr lang="en-GB"/>
              <a:pPr>
                <a:defRPr/>
              </a:pPr>
              <a:t>29/06/2015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FDDEDEF-FB0D-4897-8D5A-C70DD3BC22BB}"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557FA14-3162-4A61-BF8D-23A5A94EFD56}" type="datetimeFigureOut">
              <a:rPr lang="en-GB"/>
              <a:pPr>
                <a:defRPr/>
              </a:pPr>
              <a:t>29/06/2015</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4A903288-BC44-4529-B79D-2A9EB949A3C3}" type="slidenum">
              <a:rPr lang="en-GB"/>
              <a:pPr>
                <a:defRPr/>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ea typeface="+mn-ea"/>
                <a:cs typeface="+mn-cs"/>
              </a:defRPr>
            </a:lvl1pPr>
          </a:lstStyle>
          <a:p>
            <a:pPr>
              <a:defRPr/>
            </a:pPr>
            <a:fld id="{56983266-616A-40D4-8BA0-AE68DAAB7F21}" type="datetimeFigureOut">
              <a:rPr lang="en-GB"/>
              <a:pPr>
                <a:defRPr/>
              </a:pPr>
              <a:t>29/06/2015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ea typeface="+mn-ea"/>
                <a:cs typeface="+mn-cs"/>
              </a:defRPr>
            </a:lvl1pPr>
          </a:lstStyle>
          <a:p>
            <a:pPr>
              <a:defRPr/>
            </a:pPr>
            <a:fld id="{0261B41D-1874-4D45-A18A-2B12BE40BEF9}"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ＭＳ Ｐゴシック" pitchFamily="-72" charset="-128"/>
          <a:cs typeface="ＭＳ Ｐゴシック" pitchFamily="-72" charset="-128"/>
        </a:defRPr>
      </a:lvl1pPr>
      <a:lvl2pPr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2pPr>
      <a:lvl3pPr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3pPr>
      <a:lvl4pPr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4pPr>
      <a:lvl5pPr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5pPr>
      <a:lvl6pPr marL="457200"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6pPr>
      <a:lvl7pPr marL="914400"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7pPr>
      <a:lvl8pPr marL="1371600"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8pPr>
      <a:lvl9pPr marL="1828800" algn="ctr" rtl="0" fontAlgn="base">
        <a:spcBef>
          <a:spcPct val="0"/>
        </a:spcBef>
        <a:spcAft>
          <a:spcPct val="0"/>
        </a:spcAft>
        <a:defRPr sz="4400">
          <a:solidFill>
            <a:schemeClr val="tx1"/>
          </a:solidFill>
          <a:latin typeface="Calibri" pitchFamily="-72" charset="0"/>
          <a:ea typeface="ＭＳ Ｐゴシック" pitchFamily="-72" charset="-128"/>
          <a:cs typeface="ＭＳ Ｐゴシック" pitchFamily="-72" charset="-128"/>
        </a:defRPr>
      </a:lvl9pPr>
    </p:titleStyle>
    <p:bodyStyle>
      <a:lvl1pPr marL="342900" indent="-342900" algn="l" rtl="0" fontAlgn="base">
        <a:spcBef>
          <a:spcPct val="20000"/>
        </a:spcBef>
        <a:spcAft>
          <a:spcPct val="0"/>
        </a:spcAft>
        <a:buFont typeface="Arial" pitchFamily="-72" charset="0"/>
        <a:buChar char="•"/>
        <a:defRPr sz="3200" kern="1200">
          <a:solidFill>
            <a:schemeClr val="tx1"/>
          </a:solidFill>
          <a:latin typeface="+mn-lt"/>
          <a:ea typeface="ＭＳ Ｐゴシック" pitchFamily="-72" charset="-128"/>
          <a:cs typeface="ＭＳ Ｐゴシック" pitchFamily="-72" charset="-128"/>
        </a:defRPr>
      </a:lvl1pPr>
      <a:lvl2pPr marL="742950" indent="-285750" algn="l" rtl="0" fontAlgn="base">
        <a:spcBef>
          <a:spcPct val="20000"/>
        </a:spcBef>
        <a:spcAft>
          <a:spcPct val="0"/>
        </a:spcAft>
        <a:buFont typeface="Arial" pitchFamily="-72" charset="0"/>
        <a:buChar char="–"/>
        <a:defRPr sz="2800" kern="1200">
          <a:solidFill>
            <a:schemeClr val="tx1"/>
          </a:solidFill>
          <a:latin typeface="+mn-lt"/>
          <a:ea typeface="ＭＳ Ｐゴシック" pitchFamily="-72" charset="-128"/>
          <a:cs typeface="+mn-cs"/>
        </a:defRPr>
      </a:lvl2pPr>
      <a:lvl3pPr marL="1143000" indent="-228600" algn="l" rtl="0" fontAlgn="base">
        <a:spcBef>
          <a:spcPct val="20000"/>
        </a:spcBef>
        <a:spcAft>
          <a:spcPct val="0"/>
        </a:spcAft>
        <a:buFont typeface="Arial" pitchFamily="-72" charset="0"/>
        <a:buChar char="•"/>
        <a:defRPr sz="2400" kern="1200">
          <a:solidFill>
            <a:schemeClr val="tx1"/>
          </a:solidFill>
          <a:latin typeface="+mn-lt"/>
          <a:ea typeface="ＭＳ Ｐゴシック" pitchFamily="-72" charset="-128"/>
          <a:cs typeface="+mn-cs"/>
        </a:defRPr>
      </a:lvl3pPr>
      <a:lvl4pPr marL="1600200" indent="-228600" algn="l" rtl="0" fontAlgn="base">
        <a:spcBef>
          <a:spcPct val="20000"/>
        </a:spcBef>
        <a:spcAft>
          <a:spcPct val="0"/>
        </a:spcAft>
        <a:buFont typeface="Arial" pitchFamily="-72" charset="0"/>
        <a:buChar char="–"/>
        <a:defRPr sz="2000" kern="1200">
          <a:solidFill>
            <a:schemeClr val="tx1"/>
          </a:solidFill>
          <a:latin typeface="+mn-lt"/>
          <a:ea typeface="ＭＳ Ｐゴシック" pitchFamily="-72" charset="-128"/>
          <a:cs typeface="+mn-cs"/>
        </a:defRPr>
      </a:lvl4pPr>
      <a:lvl5pPr marL="2057400" indent="-228600" algn="l" rtl="0" fontAlgn="base">
        <a:spcBef>
          <a:spcPct val="20000"/>
        </a:spcBef>
        <a:spcAft>
          <a:spcPct val="0"/>
        </a:spcAft>
        <a:buFont typeface="Arial" pitchFamily="-72" charset="0"/>
        <a:buChar char="»"/>
        <a:defRPr sz="2000" kern="1200">
          <a:solidFill>
            <a:schemeClr val="tx1"/>
          </a:solidFill>
          <a:latin typeface="+mn-lt"/>
          <a:ea typeface="ＭＳ Ｐゴシック" pitchFamily="-72"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4" descr="http://wwwdelivery.superstock.com/WI/223/1538/PreviewComp/SuperStock_1538R-47649.jpg"/>
          <p:cNvPicPr>
            <a:picLocks noChangeAspect="1" noChangeArrowheads="1"/>
          </p:cNvPicPr>
          <p:nvPr/>
        </p:nvPicPr>
        <p:blipFill>
          <a:blip r:embed="rId2"/>
          <a:srcRect/>
          <a:stretch>
            <a:fillRect/>
          </a:stretch>
        </p:blipFill>
        <p:spPr bwMode="auto">
          <a:xfrm>
            <a:off x="4067175" y="4508500"/>
            <a:ext cx="3333750" cy="2028825"/>
          </a:xfrm>
          <a:prstGeom prst="rect">
            <a:avLst/>
          </a:prstGeom>
          <a:noFill/>
          <a:ln w="9525">
            <a:noFill/>
            <a:miter lim="800000"/>
            <a:headEnd/>
            <a:tailEnd/>
          </a:ln>
        </p:spPr>
      </p:pic>
      <p:sp>
        <p:nvSpPr>
          <p:cNvPr id="6" name="Rectangle 5"/>
          <p:cNvSpPr/>
          <p:nvPr/>
        </p:nvSpPr>
        <p:spPr>
          <a:xfrm>
            <a:off x="2915816" y="1484784"/>
            <a:ext cx="5965544" cy="2585323"/>
          </a:xfrm>
          <a:prstGeom prst="rect">
            <a:avLst/>
          </a:prstGeom>
        </p:spPr>
        <p:style>
          <a:lnRef idx="1">
            <a:schemeClr val="accent4"/>
          </a:lnRef>
          <a:fillRef idx="2">
            <a:schemeClr val="accent4"/>
          </a:fillRef>
          <a:effectRef idx="1">
            <a:schemeClr val="accent4"/>
          </a:effectRef>
          <a:fontRef idx="minor">
            <a:schemeClr val="dk1"/>
          </a:fontRef>
        </p:style>
        <p:txBody>
          <a:bodyPr wrap="none">
            <a:prstTxWarp prst="textInflate">
              <a:avLst/>
            </a:prstTxWarp>
            <a:spAutoFit/>
          </a:bodyPr>
          <a:lstStyle/>
          <a:p>
            <a:pPr algn="ctr" fontAlgn="auto">
              <a:spcBef>
                <a:spcPts val="0"/>
              </a:spcBef>
              <a:spcAft>
                <a:spcPts val="0"/>
              </a:spcAft>
              <a:defRPr/>
            </a:pPr>
            <a:r>
              <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Nuts and Bolts</a:t>
            </a:r>
          </a:p>
          <a:p>
            <a:pPr algn="ctr" fontAlgn="auto">
              <a:spcBef>
                <a:spcPts val="0"/>
              </a:spcBef>
              <a:spcAft>
                <a:spcPts val="0"/>
              </a:spcAft>
              <a:defRPr/>
            </a:pPr>
            <a:r>
              <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of a </a:t>
            </a:r>
          </a:p>
          <a:p>
            <a:pPr algn="ctr" fontAlgn="auto">
              <a:spcBef>
                <a:spcPts val="0"/>
              </a:spcBef>
              <a:spcAft>
                <a:spcPts val="0"/>
              </a:spcAft>
              <a:defRPr/>
            </a:pPr>
            <a:r>
              <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Personal Statement </a:t>
            </a:r>
          </a:p>
        </p:txBody>
      </p:sp>
      <p:pic>
        <p:nvPicPr>
          <p:cNvPr id="14339" name="Picture 2"/>
          <p:cNvPicPr>
            <a:picLocks noChangeAspect="1" noChangeArrowheads="1"/>
          </p:cNvPicPr>
          <p:nvPr/>
        </p:nvPicPr>
        <p:blipFill>
          <a:blip r:embed="rId3"/>
          <a:srcRect/>
          <a:stretch>
            <a:fillRect/>
          </a:stretch>
        </p:blipFill>
        <p:spPr bwMode="auto">
          <a:xfrm>
            <a:off x="192088" y="620713"/>
            <a:ext cx="2724150" cy="426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39737"/>
          </a:xfrm>
        </p:spPr>
        <p:txBody>
          <a:bodyPr rtlCol="0">
            <a:normAutofit fontScale="90000"/>
          </a:bodyPr>
          <a:lstStyle/>
          <a:p>
            <a:pPr fontAlgn="auto">
              <a:spcAft>
                <a:spcPts val="0"/>
              </a:spcAft>
              <a:defRPr/>
            </a:pPr>
            <a:r>
              <a:rPr lang="en-GB" b="1" dirty="0" smtClean="0">
                <a:latin typeface="Georgia" pitchFamily="18" charset="0"/>
                <a:ea typeface="+mj-ea"/>
                <a:cs typeface="+mj-cs"/>
              </a:rPr>
              <a:t>What admissions tutors say...</a:t>
            </a:r>
            <a:endParaRPr lang="en-GB" b="1" dirty="0">
              <a:latin typeface="Georgia" pitchFamily="18" charset="0"/>
              <a:ea typeface="+mj-ea"/>
              <a:cs typeface="+mj-cs"/>
            </a:endParaRPr>
          </a:p>
        </p:txBody>
      </p:sp>
      <p:sp>
        <p:nvSpPr>
          <p:cNvPr id="3" name="Content Placeholder 2"/>
          <p:cNvSpPr>
            <a:spLocks noGrp="1"/>
          </p:cNvSpPr>
          <p:nvPr>
            <p:ph idx="1"/>
          </p:nvPr>
        </p:nvSpPr>
        <p:spPr>
          <a:xfrm>
            <a:off x="0" y="1071563"/>
            <a:ext cx="9144000" cy="5786437"/>
          </a:xfrm>
        </p:spPr>
        <p:txBody>
          <a:bodyPr rtlCol="0">
            <a:normAutofit fontScale="47500" lnSpcReduction="20000"/>
          </a:bodyPr>
          <a:lstStyle/>
          <a:p>
            <a:pPr fontAlgn="auto">
              <a:spcAft>
                <a:spcPts val="0"/>
              </a:spcAft>
              <a:buFont typeface="Arial" pitchFamily="34" charset="0"/>
              <a:buChar char="•"/>
              <a:defRPr/>
            </a:pPr>
            <a:r>
              <a:rPr lang="en-GB" sz="3800" dirty="0" smtClean="0">
                <a:ea typeface="+mn-ea"/>
                <a:cs typeface="+mn-cs"/>
              </a:rPr>
              <a:t>"Where a student is ‘borderline’ in terms of predicted grades or past academic performance the personal statement can make a difference between an offer and a rejection. The personal statement is also crucial during confirmation and clearing. If I have five places for ten students with similar grades the personal statement will be used to decide who gets an offer.“ </a:t>
            </a:r>
            <a:r>
              <a:rPr lang="en-GB" sz="3800" i="1" dirty="0" smtClean="0">
                <a:ea typeface="+mn-ea"/>
                <a:cs typeface="+mn-cs"/>
              </a:rPr>
              <a:t>Dr Patrick White (Sociology)</a:t>
            </a:r>
          </a:p>
          <a:p>
            <a:pPr fontAlgn="auto">
              <a:spcAft>
                <a:spcPts val="0"/>
              </a:spcAft>
              <a:buFont typeface="Arial" pitchFamily="34" charset="0"/>
              <a:buNone/>
              <a:defRPr/>
            </a:pPr>
            <a:endParaRPr lang="en-GB" sz="3800" dirty="0" smtClean="0">
              <a:ea typeface="+mn-ea"/>
              <a:cs typeface="+mn-cs"/>
            </a:endParaRPr>
          </a:p>
          <a:p>
            <a:pPr fontAlgn="auto">
              <a:spcAft>
                <a:spcPts val="0"/>
              </a:spcAft>
              <a:buFont typeface="Arial" pitchFamily="34" charset="0"/>
              <a:buChar char="•"/>
              <a:defRPr/>
            </a:pPr>
            <a:r>
              <a:rPr lang="en-GB" sz="3800" dirty="0" smtClean="0">
                <a:ea typeface="+mn-ea"/>
                <a:cs typeface="+mn-cs"/>
              </a:rPr>
              <a:t>"There are cases where I am surprised to find that students make no reference to the subject of the course for which they are applying, or seem to misunderstand the nature of the course. In such instances, a personal statement can have an effect.“ </a:t>
            </a:r>
            <a:r>
              <a:rPr lang="en-GB" sz="3800" i="1" dirty="0" smtClean="0">
                <a:ea typeface="+mn-ea"/>
                <a:cs typeface="+mn-cs"/>
              </a:rPr>
              <a:t>Dr Guy Barefoot (Film Studies)</a:t>
            </a:r>
          </a:p>
          <a:p>
            <a:pPr fontAlgn="auto">
              <a:spcAft>
                <a:spcPts val="0"/>
              </a:spcAft>
              <a:buFont typeface="Arial" pitchFamily="34" charset="0"/>
              <a:buChar char="•"/>
              <a:defRPr/>
            </a:pPr>
            <a:endParaRPr lang="en-GB" sz="3800" dirty="0" smtClean="0">
              <a:ea typeface="+mn-ea"/>
              <a:cs typeface="+mn-cs"/>
            </a:endParaRPr>
          </a:p>
          <a:p>
            <a:pPr fontAlgn="auto">
              <a:spcAft>
                <a:spcPts val="0"/>
              </a:spcAft>
              <a:buFont typeface="Arial" pitchFamily="34" charset="0"/>
              <a:buChar char="•"/>
              <a:defRPr/>
            </a:pPr>
            <a:r>
              <a:rPr lang="en-GB" sz="3800" dirty="0" smtClean="0">
                <a:ea typeface="+mn-ea"/>
                <a:cs typeface="+mn-cs"/>
              </a:rPr>
              <a:t>"Don't just tell us that you find a subject interesting: pick an example (a scene from a novel, perhaps, or a production of a play you've seen) and write a bit about how it works, and what interests you about it. Some of the best personal statements I've read have been quite straightforward in their language, but show genuine commitment towards reading as a worthwhile, stimulating and intellectually challenging activity.“ </a:t>
            </a:r>
            <a:r>
              <a:rPr lang="en-GB" sz="3800" i="1" dirty="0" smtClean="0">
                <a:ea typeface="+mn-ea"/>
                <a:cs typeface="+mn-cs"/>
              </a:rPr>
              <a:t>Dr Mary Ann Lund (English)</a:t>
            </a:r>
          </a:p>
          <a:p>
            <a:pPr fontAlgn="auto">
              <a:spcAft>
                <a:spcPts val="0"/>
              </a:spcAft>
              <a:buFont typeface="Arial" pitchFamily="34" charset="0"/>
              <a:buNone/>
              <a:defRPr/>
            </a:pPr>
            <a:endParaRPr lang="en-GB" sz="3800" dirty="0" smtClean="0">
              <a:ea typeface="+mn-ea"/>
              <a:cs typeface="+mn-cs"/>
            </a:endParaRPr>
          </a:p>
          <a:p>
            <a:pPr fontAlgn="auto">
              <a:spcAft>
                <a:spcPts val="0"/>
              </a:spcAft>
              <a:buFont typeface="Arial" pitchFamily="34" charset="0"/>
              <a:buChar char="•"/>
              <a:defRPr/>
            </a:pPr>
            <a:r>
              <a:rPr lang="en-GB" sz="3800" dirty="0" smtClean="0">
                <a:ea typeface="+mn-ea"/>
                <a:cs typeface="+mn-cs"/>
              </a:rPr>
              <a:t>"Evidence is the key. If a student can provide evidence this makes their statement very much stronger. For example, things like volunteering work in schools, relevant work experience, perhaps science or astronomy clubs, or work with the Institute of Physics would all be impressive evidence of passion and motivation for Physics. We’re also interested in interests and achievements outside of the curriculum - so things like Duke of Edinburgh awards, membership of sports clubs, or involvement in plays, bands etc. tend to read well.“ </a:t>
            </a:r>
            <a:r>
              <a:rPr lang="en-GB" sz="3800" i="1" dirty="0" smtClean="0">
                <a:ea typeface="+mn-ea"/>
                <a:cs typeface="+mn-cs"/>
              </a:rPr>
              <a:t>Dr </a:t>
            </a:r>
            <a:r>
              <a:rPr lang="en-GB" sz="3800" i="1" dirty="0" err="1" smtClean="0">
                <a:ea typeface="+mn-ea"/>
                <a:cs typeface="+mn-cs"/>
              </a:rPr>
              <a:t>Mervyn</a:t>
            </a:r>
            <a:r>
              <a:rPr lang="en-GB" sz="3800" i="1" dirty="0" smtClean="0">
                <a:ea typeface="+mn-ea"/>
                <a:cs typeface="+mn-cs"/>
              </a:rPr>
              <a:t> Roy (Physics)</a:t>
            </a:r>
            <a:endParaRPr lang="en-GB" sz="3800" dirty="0" smtClean="0">
              <a:ea typeface="+mn-ea"/>
              <a:cs typeface="+mn-cs"/>
            </a:endParaRPr>
          </a:p>
          <a:p>
            <a:pPr fontAlgn="auto">
              <a:spcAft>
                <a:spcPts val="0"/>
              </a:spcAft>
              <a:buFont typeface="Arial" pitchFamily="34" charset="0"/>
              <a:buChar char="•"/>
              <a:defRPr/>
            </a:pPr>
            <a:endParaRPr lang="en-GB" dirty="0">
              <a:ea typeface="+mn-ea"/>
              <a:cs typeface="+mn-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6"/>
          <p:cNvSpPr>
            <a:spLocks noGrp="1"/>
          </p:cNvSpPr>
          <p:nvPr>
            <p:ph type="title"/>
          </p:nvPr>
        </p:nvSpPr>
        <p:spPr/>
        <p:txBody>
          <a:bodyPr/>
          <a:lstStyle/>
          <a:p>
            <a:r>
              <a:rPr lang="en-GB" smtClean="0">
                <a:latin typeface="Cooper Std Black" charset="0"/>
              </a:rPr>
              <a:t>What does it look like?</a:t>
            </a:r>
          </a:p>
        </p:txBody>
      </p:sp>
      <p:sp>
        <p:nvSpPr>
          <p:cNvPr id="12" name="Rounded Rectangle 11"/>
          <p:cNvSpPr/>
          <p:nvPr/>
        </p:nvSpPr>
        <p:spPr>
          <a:xfrm>
            <a:off x="2555875" y="1268413"/>
            <a:ext cx="4464050" cy="53292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3" name="Rounded Rectangle 12"/>
          <p:cNvSpPr/>
          <p:nvPr/>
        </p:nvSpPr>
        <p:spPr>
          <a:xfrm>
            <a:off x="2843213" y="1557338"/>
            <a:ext cx="3744912" cy="358775"/>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4" name="Rounded Rectangle 13"/>
          <p:cNvSpPr/>
          <p:nvPr/>
        </p:nvSpPr>
        <p:spPr>
          <a:xfrm>
            <a:off x="2843213" y="2060575"/>
            <a:ext cx="3816350" cy="2808288"/>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5" name="Rounded Rectangle 14"/>
          <p:cNvSpPr/>
          <p:nvPr/>
        </p:nvSpPr>
        <p:spPr>
          <a:xfrm>
            <a:off x="2843213" y="5013325"/>
            <a:ext cx="3816350" cy="800100"/>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6" name="Rounded Rectangle 15"/>
          <p:cNvSpPr/>
          <p:nvPr/>
        </p:nvSpPr>
        <p:spPr>
          <a:xfrm>
            <a:off x="2916238" y="5949950"/>
            <a:ext cx="3743325" cy="358775"/>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17" name="Cloud Callout 16"/>
          <p:cNvSpPr/>
          <p:nvPr/>
        </p:nvSpPr>
        <p:spPr>
          <a:xfrm>
            <a:off x="0" y="1125538"/>
            <a:ext cx="2916238" cy="863600"/>
          </a:xfrm>
          <a:prstGeom prst="cloudCallout">
            <a:avLst>
              <a:gd name="adj1" fmla="val 52929"/>
              <a:gd name="adj2" fmla="val 5355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The opening...</a:t>
            </a:r>
          </a:p>
        </p:txBody>
      </p:sp>
      <p:sp>
        <p:nvSpPr>
          <p:cNvPr id="18" name="Cloud Callout 17"/>
          <p:cNvSpPr/>
          <p:nvPr/>
        </p:nvSpPr>
        <p:spPr>
          <a:xfrm>
            <a:off x="0" y="2781300"/>
            <a:ext cx="2916238" cy="863600"/>
          </a:xfrm>
          <a:prstGeom prst="cloudCallout">
            <a:avLst>
              <a:gd name="adj1" fmla="val 52929"/>
              <a:gd name="adj2" fmla="val 5355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Main body...</a:t>
            </a:r>
          </a:p>
        </p:txBody>
      </p:sp>
      <p:sp>
        <p:nvSpPr>
          <p:cNvPr id="19" name="Cloud Callout 18"/>
          <p:cNvSpPr/>
          <p:nvPr/>
        </p:nvSpPr>
        <p:spPr>
          <a:xfrm>
            <a:off x="0" y="4437063"/>
            <a:ext cx="2916238" cy="863600"/>
          </a:xfrm>
          <a:prstGeom prst="cloudCallout">
            <a:avLst>
              <a:gd name="adj1" fmla="val 53371"/>
              <a:gd name="adj2" fmla="val 41634"/>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The rest...</a:t>
            </a:r>
          </a:p>
        </p:txBody>
      </p:sp>
      <p:sp>
        <p:nvSpPr>
          <p:cNvPr id="20" name="Cloud Callout 19"/>
          <p:cNvSpPr/>
          <p:nvPr/>
        </p:nvSpPr>
        <p:spPr>
          <a:xfrm>
            <a:off x="0" y="5805488"/>
            <a:ext cx="2916238" cy="863600"/>
          </a:xfrm>
          <a:prstGeom prst="cloudCallout">
            <a:avLst>
              <a:gd name="adj1" fmla="val 59113"/>
              <a:gd name="adj2" fmla="val -6061"/>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Conclusion...</a:t>
            </a:r>
          </a:p>
        </p:txBody>
      </p:sp>
      <p:sp>
        <p:nvSpPr>
          <p:cNvPr id="21" name="Folded Corner 20"/>
          <p:cNvSpPr/>
          <p:nvPr/>
        </p:nvSpPr>
        <p:spPr>
          <a:xfrm>
            <a:off x="7019925" y="1341438"/>
            <a:ext cx="1944688" cy="647700"/>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Arresting &amp; Original!</a:t>
            </a:r>
          </a:p>
        </p:txBody>
      </p:sp>
      <p:sp>
        <p:nvSpPr>
          <p:cNvPr id="22" name="Folded Corner 21"/>
          <p:cNvSpPr/>
          <p:nvPr/>
        </p:nvSpPr>
        <p:spPr>
          <a:xfrm>
            <a:off x="7019925" y="2781300"/>
            <a:ext cx="1944688" cy="1511300"/>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Why are you going to be the best student of...?</a:t>
            </a:r>
          </a:p>
        </p:txBody>
      </p:sp>
      <p:sp>
        <p:nvSpPr>
          <p:cNvPr id="23" name="Folded Corner 22"/>
          <p:cNvSpPr/>
          <p:nvPr/>
        </p:nvSpPr>
        <p:spPr>
          <a:xfrm>
            <a:off x="7019925" y="5084763"/>
            <a:ext cx="1944688" cy="647700"/>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Activities and Positions</a:t>
            </a:r>
          </a:p>
        </p:txBody>
      </p:sp>
      <p:sp>
        <p:nvSpPr>
          <p:cNvPr id="24" name="Folded Corner 23"/>
          <p:cNvSpPr/>
          <p:nvPr/>
        </p:nvSpPr>
        <p:spPr>
          <a:xfrm>
            <a:off x="7019925" y="5949950"/>
            <a:ext cx="1944688" cy="647700"/>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t>Last impression!</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olded Corner 12"/>
          <p:cNvSpPr/>
          <p:nvPr/>
        </p:nvSpPr>
        <p:spPr>
          <a:xfrm>
            <a:off x="4932363" y="2492375"/>
            <a:ext cx="3960812" cy="3960813"/>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17410" name="Content Placeholder 7" descr="j0424466.wmf"/>
          <p:cNvPicPr>
            <a:picLocks noChangeAspect="1"/>
          </p:cNvPicPr>
          <p:nvPr/>
        </p:nvPicPr>
        <p:blipFill>
          <a:blip r:embed="rId2"/>
          <a:srcRect/>
          <a:stretch>
            <a:fillRect/>
          </a:stretch>
        </p:blipFill>
        <p:spPr bwMode="auto">
          <a:xfrm>
            <a:off x="4572000" y="1341438"/>
            <a:ext cx="1157288" cy="993775"/>
          </a:xfrm>
          <a:prstGeom prst="rect">
            <a:avLst/>
          </a:prstGeom>
          <a:noFill/>
          <a:ln w="9525">
            <a:noFill/>
            <a:miter lim="800000"/>
            <a:headEnd/>
            <a:tailEnd/>
          </a:ln>
        </p:spPr>
      </p:pic>
      <p:sp>
        <p:nvSpPr>
          <p:cNvPr id="17411" name="Title 2"/>
          <p:cNvSpPr>
            <a:spLocks noGrp="1"/>
          </p:cNvSpPr>
          <p:nvPr>
            <p:ph type="title"/>
          </p:nvPr>
        </p:nvSpPr>
        <p:spPr/>
        <p:txBody>
          <a:bodyPr/>
          <a:lstStyle/>
          <a:p>
            <a:r>
              <a:rPr lang="en-GB" smtClean="0">
                <a:latin typeface="Cooper Std Black" charset="0"/>
              </a:rPr>
              <a:t>The opening...</a:t>
            </a:r>
          </a:p>
        </p:txBody>
      </p:sp>
      <p:sp>
        <p:nvSpPr>
          <p:cNvPr id="17412" name="Text Placeholder 6"/>
          <p:cNvSpPr>
            <a:spLocks noGrp="1"/>
          </p:cNvSpPr>
          <p:nvPr>
            <p:ph type="body" idx="1"/>
          </p:nvPr>
        </p:nvSpPr>
        <p:spPr/>
        <p:txBody>
          <a:bodyPr/>
          <a:lstStyle/>
          <a:p>
            <a:r>
              <a:rPr lang="en-GB" smtClean="0"/>
              <a:t>MUST...</a:t>
            </a:r>
          </a:p>
        </p:txBody>
      </p:sp>
      <p:sp>
        <p:nvSpPr>
          <p:cNvPr id="17413" name="Content Placeholder 7"/>
          <p:cNvSpPr>
            <a:spLocks noGrp="1"/>
          </p:cNvSpPr>
          <p:nvPr>
            <p:ph sz="half" idx="2"/>
          </p:nvPr>
        </p:nvSpPr>
        <p:spPr/>
        <p:txBody>
          <a:bodyPr/>
          <a:lstStyle/>
          <a:p>
            <a:r>
              <a:rPr lang="en-GB" smtClean="0"/>
              <a:t>Grab the attention of the admissions tutor.</a:t>
            </a:r>
          </a:p>
          <a:p>
            <a:r>
              <a:rPr lang="en-GB" smtClean="0"/>
              <a:t>Be interesting and insightful.</a:t>
            </a:r>
          </a:p>
          <a:p>
            <a:r>
              <a:rPr lang="en-GB" smtClean="0"/>
              <a:t>Show why you want to study this course in a ‘nutshell’.</a:t>
            </a:r>
          </a:p>
        </p:txBody>
      </p:sp>
      <p:sp>
        <p:nvSpPr>
          <p:cNvPr id="17414" name="Text Placeholder 8"/>
          <p:cNvSpPr>
            <a:spLocks noGrp="1"/>
          </p:cNvSpPr>
          <p:nvPr>
            <p:ph type="body" sz="quarter" idx="3"/>
          </p:nvPr>
        </p:nvSpPr>
        <p:spPr/>
        <p:txBody>
          <a:bodyPr/>
          <a:lstStyle/>
          <a:p>
            <a:pPr algn="ctr"/>
            <a:r>
              <a:rPr lang="en-GB" smtClean="0"/>
              <a:t>Successful applicant</a:t>
            </a:r>
          </a:p>
        </p:txBody>
      </p:sp>
      <p:sp>
        <p:nvSpPr>
          <p:cNvPr id="10" name="Content Placeholder 9"/>
          <p:cNvSpPr>
            <a:spLocks noGrp="1"/>
          </p:cNvSpPr>
          <p:nvPr>
            <p:ph sz="quarter" idx="4"/>
          </p:nvPr>
        </p:nvSpPr>
        <p:spPr/>
        <p:txBody>
          <a:bodyPr rtlCol="0">
            <a:normAutofit fontScale="92500"/>
          </a:bodyPr>
          <a:lstStyle/>
          <a:p>
            <a:pPr fontAlgn="auto">
              <a:spcAft>
                <a:spcPts val="0"/>
              </a:spcAft>
              <a:buFont typeface="Arial" pitchFamily="34" charset="0"/>
              <a:buNone/>
              <a:defRPr/>
            </a:pPr>
            <a:r>
              <a:rPr lang="en-GB" dirty="0" smtClean="0">
                <a:ea typeface="+mn-ea"/>
                <a:cs typeface="+mn-cs"/>
              </a:rPr>
              <a:t>	</a:t>
            </a:r>
          </a:p>
          <a:p>
            <a:pPr fontAlgn="auto">
              <a:spcAft>
                <a:spcPts val="0"/>
              </a:spcAft>
              <a:buFont typeface="Arial" pitchFamily="34" charset="0"/>
              <a:buNone/>
              <a:defRPr/>
            </a:pPr>
            <a:r>
              <a:rPr lang="en-GB" dirty="0">
                <a:ea typeface="+mn-ea"/>
                <a:cs typeface="+mn-cs"/>
              </a:rPr>
              <a:t>	</a:t>
            </a:r>
            <a:r>
              <a:rPr lang="en-GB" dirty="0" smtClean="0">
                <a:ea typeface="+mn-ea"/>
                <a:cs typeface="+mn-cs"/>
              </a:rPr>
              <a:t>As a child I was inquisitive and liked to see how things worked, often dismantling objects beyond repair in this quest for knowledge. This process of investigation, discovering, learning and rebuilding continued through </a:t>
            </a:r>
            <a:r>
              <a:rPr lang="en-GB" dirty="0">
                <a:ea typeface="+mn-ea"/>
                <a:cs typeface="+mn-cs"/>
              </a:rPr>
              <a:t>L</a:t>
            </a:r>
            <a:r>
              <a:rPr lang="en-GB" dirty="0" smtClean="0">
                <a:ea typeface="+mn-ea"/>
                <a:cs typeface="+mn-cs"/>
              </a:rPr>
              <a:t>ego until I discovered </a:t>
            </a:r>
            <a:r>
              <a:rPr lang="en-GB" dirty="0">
                <a:ea typeface="+mn-ea"/>
                <a:cs typeface="+mn-cs"/>
              </a:rPr>
              <a:t>D</a:t>
            </a:r>
            <a:r>
              <a:rPr lang="en-GB" dirty="0" smtClean="0">
                <a:ea typeface="+mn-ea"/>
                <a:cs typeface="+mn-cs"/>
              </a:rPr>
              <a:t>esign </a:t>
            </a:r>
            <a:r>
              <a:rPr lang="en-GB" dirty="0">
                <a:ea typeface="+mn-ea"/>
                <a:cs typeface="+mn-cs"/>
              </a:rPr>
              <a:t>T</a:t>
            </a:r>
            <a:r>
              <a:rPr lang="en-GB" dirty="0" smtClean="0">
                <a:ea typeface="+mn-ea"/>
                <a:cs typeface="+mn-cs"/>
              </a:rPr>
              <a:t>echnology. </a:t>
            </a:r>
            <a:endParaRPr lang="en-GB" dirty="0">
              <a:ea typeface="+mn-ea"/>
              <a:cs typeface="+mn-cs"/>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 Diagonal Corner Rectangle 6"/>
          <p:cNvSpPr/>
          <p:nvPr/>
        </p:nvSpPr>
        <p:spPr>
          <a:xfrm>
            <a:off x="323850" y="188913"/>
            <a:ext cx="8351838" cy="2592387"/>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b="1" dirty="0">
                <a:solidFill>
                  <a:schemeClr val="bg1"/>
                </a:solidFill>
                <a:ea typeface="Times New Roman"/>
              </a:rPr>
              <a:t>Chemistry is an infinitely diverse subject. Perhaps the greatest aspect of this subject is its vast breadth; it is the fulcrum of the explanations of so many of the processes around us. A compelling example of this occurs when haemoglobin alters its structure when different ligands are present, as it demonstrates how the placement of electrons in orbitals can change the shape of the complex metal ion. This exemplifies why I would relish the opportunity to study Chemistry to a higher level: the explanations that it provides underpin so many other branches of science.</a:t>
            </a:r>
            <a:endParaRPr lang="en-GB" b="1" dirty="0">
              <a:solidFill>
                <a:schemeClr val="bg1"/>
              </a:solidFill>
            </a:endParaRPr>
          </a:p>
        </p:txBody>
      </p:sp>
      <p:sp>
        <p:nvSpPr>
          <p:cNvPr id="8" name="Round Diagonal Corner Rectangle 7"/>
          <p:cNvSpPr/>
          <p:nvPr/>
        </p:nvSpPr>
        <p:spPr>
          <a:xfrm>
            <a:off x="395288" y="3860800"/>
            <a:ext cx="8353425" cy="2447925"/>
          </a:xfrm>
          <a:prstGeom prst="round2Diag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b="1" dirty="0"/>
              <a:t>During a university residential summer school, I spent valuable time studying Aerospace Engineering, and having the opportunity to attend lectures and practical sessions increased my knowledge greatly. I particularly enjoyed learning about variances in pressure over an aerofoil due to rotation, including the applications and limitations of this, and testing the Young’s Modulus of many different materials. This experience coupled with Physics has developed my determination to complete a degree in Aerospace Engineering.</a:t>
            </a:r>
          </a:p>
          <a:p>
            <a:pPr algn="ctr" fontAlgn="auto">
              <a:spcBef>
                <a:spcPts val="0"/>
              </a:spcBef>
              <a:spcAft>
                <a:spcPts val="0"/>
              </a:spcAft>
              <a:defRPr/>
            </a:pPr>
            <a:endParaRPr lang="en-GB" sz="1400" b="1" dirty="0">
              <a:solidFill>
                <a:schemeClr val="bg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p:nvPr>
        </p:nvSpPr>
        <p:spPr/>
        <p:txBody>
          <a:bodyPr/>
          <a:lstStyle/>
          <a:p>
            <a:r>
              <a:rPr lang="en-GB" smtClean="0">
                <a:latin typeface="Cooper Std Black" charset="0"/>
              </a:rPr>
              <a:t>Main body</a:t>
            </a:r>
          </a:p>
        </p:txBody>
      </p:sp>
      <p:sp>
        <p:nvSpPr>
          <p:cNvPr id="19458" name="Text Placeholder 2"/>
          <p:cNvSpPr>
            <a:spLocks noGrp="1"/>
          </p:cNvSpPr>
          <p:nvPr>
            <p:ph type="body" idx="1"/>
          </p:nvPr>
        </p:nvSpPr>
        <p:spPr/>
        <p:txBody>
          <a:bodyPr/>
          <a:lstStyle/>
          <a:p>
            <a:r>
              <a:rPr lang="en-GB" smtClean="0"/>
              <a:t>MUST...</a:t>
            </a:r>
          </a:p>
        </p:txBody>
      </p:sp>
      <p:sp>
        <p:nvSpPr>
          <p:cNvPr id="4" name="Content Placeholder 3"/>
          <p:cNvSpPr>
            <a:spLocks noGrp="1"/>
          </p:cNvSpPr>
          <p:nvPr>
            <p:ph sz="half" idx="2"/>
          </p:nvPr>
        </p:nvSpPr>
        <p:spPr/>
        <p:txBody>
          <a:bodyPr rtlCol="0">
            <a:normAutofit fontScale="85000" lnSpcReduction="20000"/>
          </a:bodyPr>
          <a:lstStyle/>
          <a:p>
            <a:pPr fontAlgn="auto">
              <a:spcAft>
                <a:spcPts val="0"/>
              </a:spcAft>
              <a:buFont typeface="Arial" pitchFamily="34" charset="0"/>
              <a:buChar char="•"/>
              <a:defRPr/>
            </a:pPr>
            <a:r>
              <a:rPr lang="en-GB" dirty="0" smtClean="0">
                <a:ea typeface="+mn-ea"/>
                <a:cs typeface="+mn-cs"/>
              </a:rPr>
              <a:t>Explain motivation and commitment to chosen subject.</a:t>
            </a:r>
          </a:p>
          <a:p>
            <a:pPr fontAlgn="auto">
              <a:spcAft>
                <a:spcPts val="0"/>
              </a:spcAft>
              <a:buFont typeface="Arial" pitchFamily="34" charset="0"/>
              <a:buChar char="•"/>
              <a:defRPr/>
            </a:pPr>
            <a:r>
              <a:rPr lang="en-GB" dirty="0" smtClean="0">
                <a:ea typeface="+mn-ea"/>
                <a:cs typeface="+mn-cs"/>
              </a:rPr>
              <a:t>Include reasons for choosing this course.</a:t>
            </a:r>
          </a:p>
          <a:p>
            <a:pPr fontAlgn="auto">
              <a:spcAft>
                <a:spcPts val="0"/>
              </a:spcAft>
              <a:buFont typeface="Arial" pitchFamily="34" charset="0"/>
              <a:buChar char="•"/>
              <a:defRPr/>
            </a:pPr>
            <a:r>
              <a:rPr lang="en-GB" dirty="0" smtClean="0">
                <a:ea typeface="+mn-ea"/>
                <a:cs typeface="+mn-cs"/>
              </a:rPr>
              <a:t>Highlight experiences of this subject.</a:t>
            </a:r>
          </a:p>
          <a:p>
            <a:pPr fontAlgn="auto">
              <a:spcAft>
                <a:spcPts val="0"/>
              </a:spcAft>
              <a:buFont typeface="Arial" pitchFamily="34" charset="0"/>
              <a:buChar char="•"/>
              <a:defRPr/>
            </a:pPr>
            <a:r>
              <a:rPr lang="en-GB" dirty="0" smtClean="0">
                <a:ea typeface="+mn-ea"/>
                <a:cs typeface="+mn-cs"/>
              </a:rPr>
              <a:t>Show your interest and ability in this subject. </a:t>
            </a:r>
          </a:p>
          <a:p>
            <a:pPr fontAlgn="auto">
              <a:spcAft>
                <a:spcPts val="0"/>
              </a:spcAft>
              <a:buFont typeface="Arial" pitchFamily="34" charset="0"/>
              <a:buChar char="•"/>
              <a:defRPr/>
            </a:pPr>
            <a:r>
              <a:rPr lang="en-GB" dirty="0" smtClean="0">
                <a:ea typeface="+mn-ea"/>
                <a:cs typeface="+mn-cs"/>
              </a:rPr>
              <a:t>Give evidence of what you have done to find out more about your chosen subject. </a:t>
            </a:r>
          </a:p>
          <a:p>
            <a:pPr fontAlgn="auto">
              <a:spcAft>
                <a:spcPts val="0"/>
              </a:spcAft>
              <a:buFont typeface="Arial" pitchFamily="34" charset="0"/>
              <a:buChar char="•"/>
              <a:defRPr/>
            </a:pPr>
            <a:r>
              <a:rPr lang="en-GB" dirty="0" smtClean="0">
                <a:ea typeface="+mn-ea"/>
                <a:cs typeface="+mn-cs"/>
              </a:rPr>
              <a:t>Make links to your future career plans or aspirations. </a:t>
            </a:r>
          </a:p>
          <a:p>
            <a:pPr fontAlgn="auto">
              <a:spcAft>
                <a:spcPts val="0"/>
              </a:spcAft>
              <a:buFont typeface="Arial" pitchFamily="34" charset="0"/>
              <a:buChar char="•"/>
              <a:defRPr/>
            </a:pPr>
            <a:endParaRPr lang="en-GB" dirty="0" smtClean="0">
              <a:ea typeface="+mn-ea"/>
              <a:cs typeface="+mn-cs"/>
            </a:endParaRPr>
          </a:p>
          <a:p>
            <a:pPr fontAlgn="auto">
              <a:spcAft>
                <a:spcPts val="0"/>
              </a:spcAft>
              <a:buFont typeface="Arial" pitchFamily="34" charset="0"/>
              <a:buNone/>
              <a:defRPr/>
            </a:pPr>
            <a:endParaRPr lang="en-GB" dirty="0" smtClean="0">
              <a:ea typeface="+mn-ea"/>
              <a:cs typeface="+mn-cs"/>
            </a:endParaRPr>
          </a:p>
          <a:p>
            <a:pPr fontAlgn="auto">
              <a:spcAft>
                <a:spcPts val="0"/>
              </a:spcAft>
              <a:buFont typeface="Arial" pitchFamily="34" charset="0"/>
              <a:buChar char="•"/>
              <a:defRPr/>
            </a:pPr>
            <a:endParaRPr lang="en-GB" dirty="0" smtClean="0">
              <a:ea typeface="+mn-ea"/>
              <a:cs typeface="+mn-cs"/>
            </a:endParaRPr>
          </a:p>
          <a:p>
            <a:pPr fontAlgn="auto">
              <a:spcAft>
                <a:spcPts val="0"/>
              </a:spcAft>
              <a:buFont typeface="Arial" pitchFamily="34" charset="0"/>
              <a:buChar char="•"/>
              <a:defRPr/>
            </a:pPr>
            <a:endParaRPr lang="en-GB" dirty="0" smtClean="0">
              <a:ea typeface="+mn-ea"/>
              <a:cs typeface="+mn-cs"/>
            </a:endParaRPr>
          </a:p>
          <a:p>
            <a:pPr fontAlgn="auto">
              <a:spcAft>
                <a:spcPts val="0"/>
              </a:spcAft>
              <a:buFont typeface="Arial" pitchFamily="34" charset="0"/>
              <a:buChar char="•"/>
              <a:defRPr/>
            </a:pPr>
            <a:endParaRPr lang="en-GB" dirty="0">
              <a:ea typeface="+mn-ea"/>
              <a:cs typeface="+mn-cs"/>
            </a:endParaRPr>
          </a:p>
        </p:txBody>
      </p:sp>
      <p:sp>
        <p:nvSpPr>
          <p:cNvPr id="19460" name="Text Placeholder 4"/>
          <p:cNvSpPr>
            <a:spLocks noGrp="1"/>
          </p:cNvSpPr>
          <p:nvPr>
            <p:ph type="body" sz="quarter" idx="3"/>
          </p:nvPr>
        </p:nvSpPr>
        <p:spPr/>
        <p:txBody>
          <a:bodyPr/>
          <a:lstStyle/>
          <a:p>
            <a:r>
              <a:rPr lang="en-GB" smtClean="0"/>
              <a:t>Things you might mention...</a:t>
            </a:r>
          </a:p>
        </p:txBody>
      </p:sp>
      <p:sp>
        <p:nvSpPr>
          <p:cNvPr id="6" name="Content Placeholder 5"/>
          <p:cNvSpPr>
            <a:spLocks noGrp="1"/>
          </p:cNvSpPr>
          <p:nvPr>
            <p:ph sz="quarter" idx="4"/>
          </p:nvPr>
        </p:nvSpPr>
        <p:spPr>
          <a:xfrm>
            <a:off x="5003800" y="2174875"/>
            <a:ext cx="3683000" cy="3951288"/>
          </a:xfrm>
        </p:spPr>
        <p:txBody>
          <a:bodyPr rtlCol="0">
            <a:normAutofit fontScale="92500" lnSpcReduction="20000"/>
          </a:bodyPr>
          <a:lstStyle/>
          <a:p>
            <a:pPr marL="1257300" lvl="2" indent="-457200" fontAlgn="auto">
              <a:spcAft>
                <a:spcPts val="0"/>
              </a:spcAft>
              <a:buFont typeface="Arial" pitchFamily="34" charset="0"/>
              <a:buChar char="•"/>
              <a:defRPr/>
            </a:pPr>
            <a:r>
              <a:rPr lang="en-GB" dirty="0" smtClean="0">
                <a:ea typeface="+mn-ea"/>
              </a:rPr>
              <a:t>Books, newspapers, magazines, journals etc</a:t>
            </a:r>
          </a:p>
          <a:p>
            <a:pPr marL="1257300" lvl="2" indent="-457200" fontAlgn="auto">
              <a:spcAft>
                <a:spcPts val="0"/>
              </a:spcAft>
              <a:buFont typeface="Arial" pitchFamily="34" charset="0"/>
              <a:buChar char="•"/>
              <a:defRPr/>
            </a:pPr>
            <a:r>
              <a:rPr lang="en-GB" dirty="0" smtClean="0">
                <a:ea typeface="+mn-ea"/>
              </a:rPr>
              <a:t>Trips, public meetings, courses, taster days, workshops and conferences.</a:t>
            </a:r>
          </a:p>
          <a:p>
            <a:pPr marL="1257300" lvl="2" indent="-457200" fontAlgn="auto">
              <a:spcAft>
                <a:spcPts val="0"/>
              </a:spcAft>
              <a:buFont typeface="Arial" pitchFamily="34" charset="0"/>
              <a:buChar char="•"/>
              <a:defRPr/>
            </a:pPr>
            <a:r>
              <a:rPr lang="en-GB" dirty="0" smtClean="0">
                <a:ea typeface="+mn-ea"/>
              </a:rPr>
              <a:t>A project or coursework piece that you particularly enjoyed.</a:t>
            </a:r>
          </a:p>
          <a:p>
            <a:pPr marL="1257300" lvl="2" indent="-457200" fontAlgn="auto">
              <a:spcAft>
                <a:spcPts val="0"/>
              </a:spcAft>
              <a:buFont typeface="Arial" pitchFamily="34" charset="0"/>
              <a:buChar char="•"/>
              <a:defRPr/>
            </a:pPr>
            <a:r>
              <a:rPr lang="en-GB" dirty="0" smtClean="0">
                <a:ea typeface="+mn-ea"/>
              </a:rPr>
              <a:t>People you have interacted with; experts or professionals.</a:t>
            </a:r>
          </a:p>
          <a:p>
            <a:pPr marL="1257300" lvl="2" indent="-457200" fontAlgn="auto">
              <a:spcAft>
                <a:spcPts val="0"/>
              </a:spcAft>
              <a:buFont typeface="Arial" pitchFamily="34" charset="0"/>
              <a:buChar char="•"/>
              <a:defRPr/>
            </a:pPr>
            <a:r>
              <a:rPr lang="en-GB" dirty="0" smtClean="0">
                <a:ea typeface="+mn-ea"/>
              </a:rPr>
              <a:t>Placements and work experience. </a:t>
            </a:r>
          </a:p>
          <a:p>
            <a:pPr marL="1257300" lvl="2" indent="-457200" fontAlgn="auto">
              <a:spcAft>
                <a:spcPts val="0"/>
              </a:spcAft>
              <a:buFont typeface="Arial" pitchFamily="34" charset="0"/>
              <a:buChar char="•"/>
              <a:defRPr/>
            </a:pPr>
            <a:r>
              <a:rPr lang="en-GB" dirty="0" smtClean="0">
                <a:ea typeface="+mn-ea"/>
              </a:rPr>
              <a:t>Summer schools.</a:t>
            </a:r>
          </a:p>
          <a:p>
            <a:pPr marL="1257300" lvl="2" indent="-457200" fontAlgn="auto">
              <a:spcAft>
                <a:spcPts val="0"/>
              </a:spcAft>
              <a:buFont typeface="Arial" pitchFamily="34" charset="0"/>
              <a:buChar char="•"/>
              <a:defRPr/>
            </a:pPr>
            <a:r>
              <a:rPr lang="en-GB" dirty="0" smtClean="0">
                <a:ea typeface="+mn-ea"/>
              </a:rPr>
              <a:t>Evening classes, clubs, adult education</a:t>
            </a:r>
          </a:p>
        </p:txBody>
      </p:sp>
      <p:sp>
        <p:nvSpPr>
          <p:cNvPr id="7" name="Curved Left Arrow 6"/>
          <p:cNvSpPr/>
          <p:nvPr/>
        </p:nvSpPr>
        <p:spPr>
          <a:xfrm>
            <a:off x="4427538" y="4149725"/>
            <a:ext cx="1296987" cy="1150938"/>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schemeClr val="tx1"/>
              </a:solidFill>
            </a:endParaRPr>
          </a:p>
        </p:txBody>
      </p:sp>
      <p:sp>
        <p:nvSpPr>
          <p:cNvPr id="8" name="Curved Left Arrow 7"/>
          <p:cNvSpPr/>
          <p:nvPr/>
        </p:nvSpPr>
        <p:spPr>
          <a:xfrm>
            <a:off x="4500563" y="2636838"/>
            <a:ext cx="1295400" cy="1152525"/>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lded Corner 7"/>
          <p:cNvSpPr/>
          <p:nvPr/>
        </p:nvSpPr>
        <p:spPr>
          <a:xfrm>
            <a:off x="179388" y="1412875"/>
            <a:ext cx="8748712" cy="4319588"/>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20482" name="Content Placeholder 7" descr="j0424466.wmf"/>
          <p:cNvPicPr>
            <a:picLocks noChangeAspect="1"/>
          </p:cNvPicPr>
          <p:nvPr/>
        </p:nvPicPr>
        <p:blipFill>
          <a:blip r:embed="rId2"/>
          <a:srcRect/>
          <a:stretch>
            <a:fillRect/>
          </a:stretch>
        </p:blipFill>
        <p:spPr bwMode="auto">
          <a:xfrm>
            <a:off x="0" y="188913"/>
            <a:ext cx="1157288" cy="993775"/>
          </a:xfrm>
          <a:prstGeom prst="rect">
            <a:avLst/>
          </a:prstGeom>
          <a:noFill/>
          <a:ln w="9525">
            <a:noFill/>
            <a:miter lim="800000"/>
            <a:headEnd/>
            <a:tailEnd/>
          </a:ln>
        </p:spPr>
      </p:pic>
      <p:sp>
        <p:nvSpPr>
          <p:cNvPr id="20483" name="Title 1"/>
          <p:cNvSpPr>
            <a:spLocks noGrp="1"/>
          </p:cNvSpPr>
          <p:nvPr>
            <p:ph type="title"/>
          </p:nvPr>
        </p:nvSpPr>
        <p:spPr>
          <a:xfrm>
            <a:off x="468313" y="0"/>
            <a:ext cx="8229600" cy="1143000"/>
          </a:xfrm>
        </p:spPr>
        <p:txBody>
          <a:bodyPr/>
          <a:lstStyle/>
          <a:p>
            <a:r>
              <a:rPr lang="en-GB" smtClean="0">
                <a:latin typeface="Cooper Std Black" charset="0"/>
              </a:rPr>
              <a:t>Main body cont..</a:t>
            </a:r>
          </a:p>
        </p:txBody>
      </p:sp>
      <p:sp>
        <p:nvSpPr>
          <p:cNvPr id="20484" name="Text Placeholder 2"/>
          <p:cNvSpPr>
            <a:spLocks noGrp="1"/>
          </p:cNvSpPr>
          <p:nvPr>
            <p:ph type="body" idx="1"/>
          </p:nvPr>
        </p:nvSpPr>
        <p:spPr>
          <a:xfrm>
            <a:off x="971550" y="765175"/>
            <a:ext cx="4040188" cy="495300"/>
          </a:xfrm>
        </p:spPr>
        <p:txBody>
          <a:bodyPr/>
          <a:lstStyle/>
          <a:p>
            <a:r>
              <a:rPr lang="en-GB" smtClean="0"/>
              <a:t> Successful applicant</a:t>
            </a:r>
          </a:p>
        </p:txBody>
      </p:sp>
      <p:sp>
        <p:nvSpPr>
          <p:cNvPr id="4" name="Content Placeholder 3"/>
          <p:cNvSpPr>
            <a:spLocks noGrp="1"/>
          </p:cNvSpPr>
          <p:nvPr>
            <p:ph sz="half" idx="2"/>
          </p:nvPr>
        </p:nvSpPr>
        <p:spPr>
          <a:xfrm>
            <a:off x="323850" y="1412875"/>
            <a:ext cx="8496300" cy="4248150"/>
          </a:xfrm>
        </p:spPr>
        <p:txBody>
          <a:bodyPr rtlCol="0">
            <a:normAutofit fontScale="70000" lnSpcReduction="20000"/>
          </a:bodyPr>
          <a:lstStyle/>
          <a:p>
            <a:pPr marL="0" indent="0" fontAlgn="auto">
              <a:spcAft>
                <a:spcPts val="0"/>
              </a:spcAft>
              <a:buFont typeface="Arial" pitchFamily="34" charset="0"/>
              <a:buNone/>
              <a:defRPr/>
            </a:pPr>
            <a:r>
              <a:rPr lang="en-GB" sz="2900" b="1" dirty="0" smtClean="0">
                <a:solidFill>
                  <a:schemeClr val="bg1"/>
                </a:solidFill>
                <a:ea typeface="+mn-ea"/>
                <a:cs typeface="+mn-cs"/>
              </a:rPr>
              <a:t>My academic studies have translated well into my work experience. From my time spent at Windmill Veterinary Centre, I have learned about the anatomy of animals, from radiographic imaging and watching operations. My knowledge of human anatomy from Biology studies allowed me to see the differences between species, and studying the nervous system was useful when I monitored a dog with poisoning. The drug action of phenobarbitone interested me. It resulted in higher concentrations of chloride and hyperpolarisation of the resting membrane potential, reducing the frequency of seizures. Similarly, performing biochemistry and haematology blood tests utilised my knowledge of chemical elements. Veterinary medicine embraces my fascination for science, as I love the relevant and infinite nature of science. “The Double Helix”, J Watson, portrays this, but also shows the social and competitive aspects of science. I enjoy reading the New Scientist to further my scientific knowledge, and have attended talks by Sally Wise MRCVS on equine health. She stressed the importance of research in the challenge to eradicate disease, such as the battle against laminitis.</a:t>
            </a:r>
          </a:p>
          <a:p>
            <a:pPr marL="0" indent="0" fontAlgn="auto">
              <a:spcAft>
                <a:spcPts val="0"/>
              </a:spcAft>
              <a:buFont typeface="Arial" pitchFamily="34" charset="0"/>
              <a:buNone/>
              <a:defRPr/>
            </a:pPr>
            <a:endParaRPr lang="en-GB" sz="2500" b="1" dirty="0" smtClean="0">
              <a:ea typeface="+mn-ea"/>
              <a:cs typeface="+mn-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lded Corner 8"/>
          <p:cNvSpPr/>
          <p:nvPr/>
        </p:nvSpPr>
        <p:spPr>
          <a:xfrm>
            <a:off x="468313" y="1412875"/>
            <a:ext cx="8459787" cy="3887788"/>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21506" name="Title 6"/>
          <p:cNvSpPr>
            <a:spLocks noGrp="1"/>
          </p:cNvSpPr>
          <p:nvPr>
            <p:ph type="title"/>
          </p:nvPr>
        </p:nvSpPr>
        <p:spPr/>
        <p:txBody>
          <a:bodyPr/>
          <a:lstStyle/>
          <a:p>
            <a:r>
              <a:rPr lang="en-GB" smtClean="0">
                <a:latin typeface="Cooper Std Black" charset="0"/>
              </a:rPr>
              <a:t>Main body cont..</a:t>
            </a:r>
            <a:endParaRPr lang="en-GB" smtClean="0"/>
          </a:p>
        </p:txBody>
      </p:sp>
      <p:sp>
        <p:nvSpPr>
          <p:cNvPr id="8" name="Content Placeholder 7"/>
          <p:cNvSpPr>
            <a:spLocks noGrp="1"/>
          </p:cNvSpPr>
          <p:nvPr>
            <p:ph idx="1"/>
          </p:nvPr>
        </p:nvSpPr>
        <p:spPr/>
        <p:txBody>
          <a:bodyPr rtlCol="0">
            <a:normAutofit fontScale="47500" lnSpcReduction="20000"/>
          </a:bodyPr>
          <a:lstStyle/>
          <a:p>
            <a:pPr fontAlgn="auto">
              <a:spcAft>
                <a:spcPts val="0"/>
              </a:spcAft>
              <a:buFont typeface="Arial" pitchFamily="34" charset="0"/>
              <a:buNone/>
              <a:defRPr/>
            </a:pPr>
            <a:r>
              <a:rPr lang="en-GB" sz="3400" b="1" dirty="0" smtClean="0">
                <a:solidFill>
                  <a:schemeClr val="bg1"/>
                </a:solidFill>
                <a:ea typeface="+mn-ea"/>
                <a:cs typeface="+mn-cs"/>
              </a:rPr>
              <a:t>	My work experience has enabled me to understand the true meaning behind a statement that I heard at a University Open day, that "Law is a framework for seeking to address problems in society" as I oversaw first hand, how the law worked to deter crime. Whilst shadowing legal advisors at the Magistrates court for work experience, I was able to observe thirty nine court hearings and three court trials. The tasks carried out such as examining the arguments of the prosecutor and defence, and collating notes on the offenses presented before me, has shown me some of the key skills necessary in order to prosper in law, for instance investigating data to solve problems and preparing technical or research reports. The skills learnt from my AS level subjects studied have supported me well in increasing my appetite for law. Studying Religious Studies facilitated my perseverance, as I viewed it to be both challenging, yet rewarding. The logical structure of learning the technical terms within religious studies is a skill that has aided me in my competence to study law as it coincides well with the logical, yet creative thinking of the law. It is my belief that the aptitude of my skills for interpreting, scrutinising and analysing in depth, large pieces of text, developed whilst studying English Literature and Language, will translate well into my studies in further education as it is from this subject that my proficiency to defend a position, a belief and a conviction came to life.</a:t>
            </a:r>
            <a:r>
              <a:rPr lang="en-GB" dirty="0" smtClean="0">
                <a:ea typeface="+mn-ea"/>
                <a:cs typeface="+mn-cs"/>
              </a:rPr>
              <a:t/>
            </a:r>
            <a:br>
              <a:rPr lang="en-GB" dirty="0" smtClean="0">
                <a:ea typeface="+mn-ea"/>
                <a:cs typeface="+mn-cs"/>
              </a:rPr>
            </a:br>
            <a:endParaRPr lang="en-GB" dirty="0">
              <a:ea typeface="+mn-ea"/>
              <a:cs typeface="+mn-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r>
              <a:rPr lang="en-GB" smtClean="0">
                <a:latin typeface="Cooper Std Black" charset="0"/>
              </a:rPr>
              <a:t>The rest...</a:t>
            </a:r>
          </a:p>
        </p:txBody>
      </p:sp>
      <p:sp>
        <p:nvSpPr>
          <p:cNvPr id="22530" name="Text Placeholder 2"/>
          <p:cNvSpPr>
            <a:spLocks noGrp="1"/>
          </p:cNvSpPr>
          <p:nvPr>
            <p:ph type="body" idx="1"/>
          </p:nvPr>
        </p:nvSpPr>
        <p:spPr/>
        <p:txBody>
          <a:bodyPr/>
          <a:lstStyle/>
          <a:p>
            <a:r>
              <a:rPr lang="en-GB" smtClean="0"/>
              <a:t>MUST... </a:t>
            </a:r>
          </a:p>
        </p:txBody>
      </p:sp>
      <p:sp>
        <p:nvSpPr>
          <p:cNvPr id="22531" name="Content Placeholder 3"/>
          <p:cNvSpPr>
            <a:spLocks noGrp="1"/>
          </p:cNvSpPr>
          <p:nvPr>
            <p:ph sz="half" idx="2"/>
          </p:nvPr>
        </p:nvSpPr>
        <p:spPr/>
        <p:txBody>
          <a:bodyPr/>
          <a:lstStyle/>
          <a:p>
            <a:r>
              <a:rPr lang="en-GB" smtClean="0"/>
              <a:t>Include anything that shows you have general skills and qualities that are valuable to all students. </a:t>
            </a:r>
          </a:p>
          <a:p>
            <a:r>
              <a:rPr lang="en-GB" smtClean="0"/>
              <a:t>Be different to the subject specific skills you have discussed in the main body. </a:t>
            </a:r>
          </a:p>
        </p:txBody>
      </p:sp>
      <p:sp>
        <p:nvSpPr>
          <p:cNvPr id="22532" name="Text Placeholder 4"/>
          <p:cNvSpPr>
            <a:spLocks noGrp="1"/>
          </p:cNvSpPr>
          <p:nvPr>
            <p:ph type="body" sz="quarter" idx="3"/>
          </p:nvPr>
        </p:nvSpPr>
        <p:spPr/>
        <p:txBody>
          <a:bodyPr/>
          <a:lstStyle/>
          <a:p>
            <a:r>
              <a:rPr lang="en-GB" smtClean="0"/>
              <a:t>Examples...</a:t>
            </a:r>
          </a:p>
        </p:txBody>
      </p:sp>
      <p:sp>
        <p:nvSpPr>
          <p:cNvPr id="22533" name="Content Placeholder 5"/>
          <p:cNvSpPr>
            <a:spLocks noGrp="1"/>
          </p:cNvSpPr>
          <p:nvPr>
            <p:ph sz="quarter" idx="4"/>
          </p:nvPr>
        </p:nvSpPr>
        <p:spPr/>
        <p:txBody>
          <a:bodyPr/>
          <a:lstStyle/>
          <a:p>
            <a:r>
              <a:rPr lang="en-GB" smtClean="0"/>
              <a:t>Positions of responsibility.</a:t>
            </a:r>
          </a:p>
          <a:p>
            <a:r>
              <a:rPr lang="en-GB" smtClean="0"/>
              <a:t>Contributions to the community; at school, home or elsewhere.</a:t>
            </a:r>
          </a:p>
          <a:p>
            <a:r>
              <a:rPr lang="en-GB" smtClean="0"/>
              <a:t> Sports. </a:t>
            </a:r>
          </a:p>
          <a:p>
            <a:r>
              <a:rPr lang="en-GB" smtClean="0"/>
              <a:t>Hobbies.</a:t>
            </a:r>
          </a:p>
          <a:p>
            <a:r>
              <a:rPr lang="en-GB" smtClean="0"/>
              <a:t>Time spent abroad or travelling .</a:t>
            </a:r>
          </a:p>
          <a:p>
            <a:r>
              <a:rPr lang="en-GB" smtClean="0"/>
              <a:t>Worthwhile gap year plans. </a:t>
            </a:r>
          </a:p>
          <a:p>
            <a:endParaRPr lang="en-GB" smtClean="0"/>
          </a:p>
          <a:p>
            <a:endParaRPr lang="en-GB"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lded Corner 8"/>
          <p:cNvSpPr/>
          <p:nvPr/>
        </p:nvSpPr>
        <p:spPr>
          <a:xfrm>
            <a:off x="395288" y="1916113"/>
            <a:ext cx="8424862" cy="4608512"/>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23554" name="Content Placeholder 7" descr="j0424466.wmf"/>
          <p:cNvPicPr>
            <a:picLocks noChangeAspect="1"/>
          </p:cNvPicPr>
          <p:nvPr/>
        </p:nvPicPr>
        <p:blipFill>
          <a:blip r:embed="rId2"/>
          <a:srcRect/>
          <a:stretch>
            <a:fillRect/>
          </a:stretch>
        </p:blipFill>
        <p:spPr bwMode="auto">
          <a:xfrm>
            <a:off x="323850" y="908050"/>
            <a:ext cx="1155700" cy="995363"/>
          </a:xfrm>
          <a:prstGeom prst="rect">
            <a:avLst/>
          </a:prstGeom>
          <a:noFill/>
          <a:ln w="9525">
            <a:noFill/>
            <a:miter lim="800000"/>
            <a:headEnd/>
            <a:tailEnd/>
          </a:ln>
        </p:spPr>
      </p:pic>
      <p:sp>
        <p:nvSpPr>
          <p:cNvPr id="23555" name="Title 1"/>
          <p:cNvSpPr>
            <a:spLocks noGrp="1"/>
          </p:cNvSpPr>
          <p:nvPr>
            <p:ph type="title"/>
          </p:nvPr>
        </p:nvSpPr>
        <p:spPr>
          <a:xfrm>
            <a:off x="539750" y="260350"/>
            <a:ext cx="8229600" cy="1143000"/>
          </a:xfrm>
        </p:spPr>
        <p:txBody>
          <a:bodyPr/>
          <a:lstStyle/>
          <a:p>
            <a:r>
              <a:rPr lang="en-GB" smtClean="0">
                <a:latin typeface="Cooper Std Black" charset="0"/>
              </a:rPr>
              <a:t>The rest cont..</a:t>
            </a:r>
          </a:p>
        </p:txBody>
      </p:sp>
      <p:sp>
        <p:nvSpPr>
          <p:cNvPr id="23556" name="Text Placeholder 2"/>
          <p:cNvSpPr>
            <a:spLocks noGrp="1"/>
          </p:cNvSpPr>
          <p:nvPr>
            <p:ph type="body" idx="1"/>
          </p:nvPr>
        </p:nvSpPr>
        <p:spPr>
          <a:xfrm>
            <a:off x="1476375" y="1125538"/>
            <a:ext cx="4040188" cy="638175"/>
          </a:xfrm>
        </p:spPr>
        <p:txBody>
          <a:bodyPr/>
          <a:lstStyle/>
          <a:p>
            <a:r>
              <a:rPr lang="en-GB" smtClean="0"/>
              <a:t>Successful applicant</a:t>
            </a:r>
          </a:p>
        </p:txBody>
      </p:sp>
      <p:sp>
        <p:nvSpPr>
          <p:cNvPr id="23557" name="Content Placeholder 3"/>
          <p:cNvSpPr>
            <a:spLocks noGrp="1"/>
          </p:cNvSpPr>
          <p:nvPr>
            <p:ph sz="half" idx="2"/>
          </p:nvPr>
        </p:nvSpPr>
        <p:spPr>
          <a:xfrm>
            <a:off x="457200" y="1844675"/>
            <a:ext cx="8218488" cy="4281488"/>
          </a:xfrm>
        </p:spPr>
        <p:txBody>
          <a:bodyPr/>
          <a:lstStyle/>
          <a:p>
            <a:pPr marL="0" indent="0">
              <a:buFont typeface="Arial" pitchFamily="-72" charset="0"/>
              <a:buNone/>
            </a:pPr>
            <a:r>
              <a:rPr lang="en-GB" sz="1800" b="1" smtClean="0"/>
              <a:t>Through playing the cello in various orchestras, netball for school and volunteering for charity events, I have pursued a variety of interests, gaining invaluable experiences. I have completed the Bronze and Silver Duke of Edinburgh awards, developing my leadership and teamwork. Through commitment as a junior leader at various youth groups, my relational skills across all ages has grown. Being part of a large multicultural faith community has allowed me to see issues within my immediate society from various viewpoints. Events like ‘Slum Survivor’ where we built and lived in a slum dwelling for a weekend, gave me opportunity to personalise what I had learnt about Sao Paulo and the great need in developing nations.</a:t>
            </a:r>
          </a:p>
          <a:p>
            <a:pPr marL="0" indent="0">
              <a:buFont typeface="Arial" pitchFamily="-72" charset="0"/>
              <a:buNone/>
            </a:pPr>
            <a:endParaRPr lang="en-GB" sz="1100" b="1" smtClean="0"/>
          </a:p>
          <a:p>
            <a:pPr marL="0" indent="0">
              <a:buFont typeface="Arial" pitchFamily="-72" charset="0"/>
              <a:buNone/>
            </a:pPr>
            <a:r>
              <a:rPr lang="en-GB" sz="1800" b="1" smtClean="0"/>
              <a:t>Working part time as a sales assistant at JJB Sports, my role involves working within a team and answering queries, involving fast thinking. The current recession has hit JJB Sports hard; it has been an intriguing experience to see its effects on a business. The introduction of a CVA, the accused price fixing, forming of a cartel and employment structure changes, were great opportunities to look at the theory behind real events taking place around me.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olded Corner 8"/>
          <p:cNvSpPr/>
          <p:nvPr/>
        </p:nvSpPr>
        <p:spPr>
          <a:xfrm>
            <a:off x="4643438" y="2420938"/>
            <a:ext cx="4321175" cy="4176712"/>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pic>
        <p:nvPicPr>
          <p:cNvPr id="24578" name="Content Placeholder 7" descr="j0424466.wmf"/>
          <p:cNvPicPr>
            <a:picLocks noGrp="1" noChangeAspect="1"/>
          </p:cNvPicPr>
          <p:nvPr>
            <p:ph sz="quarter" idx="4"/>
          </p:nvPr>
        </p:nvPicPr>
        <p:blipFill>
          <a:blip r:embed="rId3"/>
          <a:srcRect/>
          <a:stretch>
            <a:fillRect/>
          </a:stretch>
        </p:blipFill>
        <p:spPr>
          <a:xfrm>
            <a:off x="3924300" y="1341438"/>
            <a:ext cx="1155700" cy="993775"/>
          </a:xfrm>
        </p:spPr>
      </p:pic>
      <p:sp>
        <p:nvSpPr>
          <p:cNvPr id="24579" name="Title 1"/>
          <p:cNvSpPr>
            <a:spLocks noGrp="1"/>
          </p:cNvSpPr>
          <p:nvPr>
            <p:ph type="title"/>
          </p:nvPr>
        </p:nvSpPr>
        <p:spPr/>
        <p:txBody>
          <a:bodyPr/>
          <a:lstStyle/>
          <a:p>
            <a:r>
              <a:rPr lang="en-GB" smtClean="0">
                <a:latin typeface="Cooper Std Black" charset="0"/>
              </a:rPr>
              <a:t>Conclusion</a:t>
            </a:r>
          </a:p>
        </p:txBody>
      </p:sp>
      <p:sp>
        <p:nvSpPr>
          <p:cNvPr id="3" name="Text Placeholder 2"/>
          <p:cNvSpPr>
            <a:spLocks noGrp="1"/>
          </p:cNvSpPr>
          <p:nvPr>
            <p:ph type="body" idx="1"/>
          </p:nvPr>
        </p:nvSpPr>
        <p:spPr/>
        <p:txBody>
          <a:bodyPr rtlCol="0">
            <a:normAutofit fontScale="92500" lnSpcReduction="20000"/>
          </a:bodyPr>
          <a:lstStyle/>
          <a:p>
            <a:pPr fontAlgn="auto">
              <a:spcAft>
                <a:spcPts val="0"/>
              </a:spcAft>
              <a:buFont typeface="Arial" pitchFamily="34" charset="0"/>
              <a:buNone/>
              <a:defRPr/>
            </a:pPr>
            <a:r>
              <a:rPr lang="en-GB" dirty="0" smtClean="0">
                <a:ea typeface="+mn-ea"/>
                <a:cs typeface="+mn-cs"/>
              </a:rPr>
              <a:t>You MUST end in one of the following effective ways...</a:t>
            </a:r>
            <a:endParaRPr lang="en-GB" dirty="0">
              <a:ea typeface="+mn-ea"/>
              <a:cs typeface="+mn-cs"/>
            </a:endParaRPr>
          </a:p>
        </p:txBody>
      </p:sp>
      <p:sp>
        <p:nvSpPr>
          <p:cNvPr id="4" name="Content Placeholder 3"/>
          <p:cNvSpPr>
            <a:spLocks noGrp="1"/>
          </p:cNvSpPr>
          <p:nvPr>
            <p:ph sz="half" idx="2"/>
          </p:nvPr>
        </p:nvSpPr>
        <p:spPr/>
        <p:txBody>
          <a:bodyPr rtlCol="0">
            <a:normAutofit lnSpcReduction="10000"/>
          </a:bodyPr>
          <a:lstStyle/>
          <a:p>
            <a:pPr marL="457200" indent="-457200" fontAlgn="auto">
              <a:spcAft>
                <a:spcPts val="0"/>
              </a:spcAft>
              <a:buFont typeface="+mj-lt"/>
              <a:buAutoNum type="arabicPeriod"/>
              <a:defRPr/>
            </a:pPr>
            <a:r>
              <a:rPr lang="en-GB" dirty="0" smtClean="0">
                <a:ea typeface="+mn-ea"/>
                <a:cs typeface="+mn-cs"/>
              </a:rPr>
              <a:t> Summarise the whole personal statement. Assert that you are capable and keen – gets the job done – most common ending – not particularly creative!</a:t>
            </a:r>
          </a:p>
          <a:p>
            <a:pPr marL="457200" indent="-457200" fontAlgn="auto">
              <a:spcAft>
                <a:spcPts val="0"/>
              </a:spcAft>
              <a:buFont typeface="+mj-lt"/>
              <a:buAutoNum type="arabicPeriod"/>
              <a:defRPr/>
            </a:pPr>
            <a:r>
              <a:rPr lang="en-GB" dirty="0" smtClean="0">
                <a:ea typeface="+mn-ea"/>
                <a:cs typeface="+mn-cs"/>
              </a:rPr>
              <a:t>Echo the very start – a circular structure which gives the same idea as the opening with a fresh idea or twist!</a:t>
            </a:r>
          </a:p>
          <a:p>
            <a:pPr marL="457200" indent="-457200" fontAlgn="auto">
              <a:spcAft>
                <a:spcPts val="0"/>
              </a:spcAft>
              <a:buFont typeface="+mj-lt"/>
              <a:buAutoNum type="arabicPeriod"/>
              <a:defRPr/>
            </a:pPr>
            <a:endParaRPr lang="en-GB" dirty="0">
              <a:ea typeface="+mn-ea"/>
              <a:cs typeface="+mn-cs"/>
            </a:endParaRPr>
          </a:p>
        </p:txBody>
      </p:sp>
      <p:sp>
        <p:nvSpPr>
          <p:cNvPr id="24582" name="Text Placeholder 4"/>
          <p:cNvSpPr>
            <a:spLocks noGrp="1"/>
          </p:cNvSpPr>
          <p:nvPr>
            <p:ph type="body" sz="quarter" idx="3"/>
          </p:nvPr>
        </p:nvSpPr>
        <p:spPr/>
        <p:txBody>
          <a:bodyPr/>
          <a:lstStyle/>
          <a:p>
            <a:r>
              <a:rPr lang="en-GB" smtClean="0"/>
              <a:t>Successful applicant</a:t>
            </a:r>
          </a:p>
        </p:txBody>
      </p:sp>
      <p:sp>
        <p:nvSpPr>
          <p:cNvPr id="7" name="7-Point Star 6"/>
          <p:cNvSpPr/>
          <p:nvPr/>
        </p:nvSpPr>
        <p:spPr>
          <a:xfrm>
            <a:off x="6156325" y="0"/>
            <a:ext cx="2879725" cy="1844675"/>
          </a:xfrm>
          <a:prstGeom prst="star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dirty="0">
                <a:solidFill>
                  <a:schemeClr val="tx1"/>
                </a:solidFill>
              </a:rPr>
              <a:t>Psychologically the </a:t>
            </a:r>
            <a:r>
              <a:rPr lang="en-GB" b="1" dirty="0">
                <a:solidFill>
                  <a:schemeClr val="tx1"/>
                </a:solidFill>
              </a:rPr>
              <a:t>MOST</a:t>
            </a:r>
            <a:r>
              <a:rPr lang="en-GB" dirty="0">
                <a:solidFill>
                  <a:schemeClr val="tx1"/>
                </a:solidFill>
              </a:rPr>
              <a:t> powerful!</a:t>
            </a:r>
          </a:p>
        </p:txBody>
      </p:sp>
      <p:sp>
        <p:nvSpPr>
          <p:cNvPr id="24584" name="TextBox 9"/>
          <p:cNvSpPr txBox="1">
            <a:spLocks noChangeArrowheads="1"/>
          </p:cNvSpPr>
          <p:nvPr/>
        </p:nvSpPr>
        <p:spPr bwMode="auto">
          <a:xfrm>
            <a:off x="4787900" y="2420938"/>
            <a:ext cx="4105275" cy="3662362"/>
          </a:xfrm>
          <a:prstGeom prst="rect">
            <a:avLst/>
          </a:prstGeom>
          <a:noFill/>
          <a:ln w="9525">
            <a:noFill/>
            <a:miter lim="800000"/>
            <a:headEnd/>
            <a:tailEnd/>
          </a:ln>
        </p:spPr>
        <p:txBody>
          <a:bodyPr>
            <a:prstTxWarp prst="textNoShape">
              <a:avLst/>
            </a:prstTxWarp>
            <a:spAutoFit/>
          </a:bodyPr>
          <a:lstStyle/>
          <a:p>
            <a:r>
              <a:rPr lang="en-GB" b="1">
                <a:latin typeface="Calibri" pitchFamily="-72" charset="0"/>
              </a:rPr>
              <a:t>I appreciate only too well that I have merely scratched the surface of the subject at school. I now wish to deepen my knowledge at university. To quote Waugh, I want to be able to ‘do myself full justice on the subject of Pindar’s Orphism’, although Donna Tart’s book Secret History suggests that I should avoid proving too deeply the Orphic Mysteries! I hope that my commitment to and love of Classics will endow me with sufficient skill to study this demanding but rewarding subject.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ext Placeholder 2"/>
          <p:cNvSpPr>
            <a:spLocks noGrp="1"/>
          </p:cNvSpPr>
          <p:nvPr>
            <p:ph type="body" idx="1"/>
          </p:nvPr>
        </p:nvSpPr>
        <p:spPr>
          <a:xfrm>
            <a:off x="457200" y="260350"/>
            <a:ext cx="4040188" cy="647700"/>
          </a:xfrm>
        </p:spPr>
        <p:txBody>
          <a:bodyPr/>
          <a:lstStyle/>
          <a:p>
            <a:r>
              <a:rPr lang="en-GB" sz="4400" smtClean="0">
                <a:latin typeface="Cooper Std Black" charset="0"/>
              </a:rPr>
              <a:t>Don’t... </a:t>
            </a:r>
          </a:p>
        </p:txBody>
      </p:sp>
      <p:sp>
        <p:nvSpPr>
          <p:cNvPr id="26626" name="Content Placeholder 3"/>
          <p:cNvSpPr>
            <a:spLocks noGrp="1"/>
          </p:cNvSpPr>
          <p:nvPr>
            <p:ph sz="half" idx="2"/>
          </p:nvPr>
        </p:nvSpPr>
        <p:spPr>
          <a:xfrm>
            <a:off x="457200" y="1052513"/>
            <a:ext cx="4040188" cy="5073650"/>
          </a:xfrm>
        </p:spPr>
        <p:txBody>
          <a:bodyPr/>
          <a:lstStyle/>
          <a:p>
            <a:r>
              <a:rPr lang="en-GB" smtClean="0"/>
              <a:t>Lie!</a:t>
            </a:r>
          </a:p>
          <a:p>
            <a:r>
              <a:rPr lang="en-GB" smtClean="0"/>
              <a:t>Test their plagiarism software – it is highly sophisticated and will pick up anything over 30% similarity.</a:t>
            </a:r>
          </a:p>
          <a:p>
            <a:r>
              <a:rPr lang="en-GB" smtClean="0"/>
              <a:t>Pay anyone to write your personal statement.</a:t>
            </a:r>
          </a:p>
          <a:p>
            <a:r>
              <a:rPr lang="en-GB" smtClean="0"/>
              <a:t>Underestimate how important this is in determining your future.</a:t>
            </a:r>
          </a:p>
          <a:p>
            <a:r>
              <a:rPr lang="en-GB" smtClean="0"/>
              <a:t>Leave it to the last minute. </a:t>
            </a:r>
          </a:p>
        </p:txBody>
      </p:sp>
      <p:sp>
        <p:nvSpPr>
          <p:cNvPr id="26627" name="Text Placeholder 4"/>
          <p:cNvSpPr>
            <a:spLocks noGrp="1"/>
          </p:cNvSpPr>
          <p:nvPr>
            <p:ph type="body" sz="quarter" idx="3"/>
          </p:nvPr>
        </p:nvSpPr>
        <p:spPr>
          <a:xfrm>
            <a:off x="4427538" y="549275"/>
            <a:ext cx="4330700" cy="639763"/>
          </a:xfrm>
        </p:spPr>
        <p:txBody>
          <a:bodyPr/>
          <a:lstStyle/>
          <a:p>
            <a:r>
              <a:rPr lang="en-GB" sz="3200" smtClean="0">
                <a:latin typeface="Cooper Std Black" charset="0"/>
              </a:rPr>
              <a:t>Words/phrases to avoid...</a:t>
            </a:r>
          </a:p>
        </p:txBody>
      </p:sp>
      <p:sp>
        <p:nvSpPr>
          <p:cNvPr id="6" name="Content Placeholder 5"/>
          <p:cNvSpPr>
            <a:spLocks noGrp="1"/>
          </p:cNvSpPr>
          <p:nvPr>
            <p:ph sz="quarter" idx="4"/>
          </p:nvPr>
        </p:nvSpPr>
        <p:spPr>
          <a:xfrm>
            <a:off x="4643438" y="1412875"/>
            <a:ext cx="4041775" cy="5073650"/>
          </a:xfrm>
        </p:spPr>
        <p:txBody>
          <a:bodyPr rtlCol="0">
            <a:normAutofit lnSpcReduction="10000"/>
          </a:bodyPr>
          <a:lstStyle/>
          <a:p>
            <a:pPr fontAlgn="auto">
              <a:spcAft>
                <a:spcPts val="0"/>
              </a:spcAft>
              <a:buFont typeface="Arial" pitchFamily="34" charset="0"/>
              <a:buChar char="•"/>
              <a:defRPr/>
            </a:pPr>
            <a:r>
              <a:rPr lang="en-GB" dirty="0" smtClean="0">
                <a:ea typeface="+mn-ea"/>
                <a:cs typeface="+mn-cs"/>
              </a:rPr>
              <a:t>Passionate </a:t>
            </a:r>
          </a:p>
          <a:p>
            <a:pPr fontAlgn="auto">
              <a:spcAft>
                <a:spcPts val="0"/>
              </a:spcAft>
              <a:buFont typeface="Arial" pitchFamily="34" charset="0"/>
              <a:buChar char="•"/>
              <a:defRPr/>
            </a:pPr>
            <a:r>
              <a:rPr lang="en-GB" dirty="0" smtClean="0">
                <a:ea typeface="+mn-ea"/>
                <a:cs typeface="+mn-cs"/>
              </a:rPr>
              <a:t>Always </a:t>
            </a:r>
          </a:p>
          <a:p>
            <a:pPr fontAlgn="auto">
              <a:spcAft>
                <a:spcPts val="0"/>
              </a:spcAft>
              <a:buFont typeface="Arial" pitchFamily="34" charset="0"/>
              <a:buChar char="•"/>
              <a:defRPr/>
            </a:pPr>
            <a:r>
              <a:rPr lang="en-GB" dirty="0" smtClean="0">
                <a:ea typeface="+mn-ea"/>
                <a:cs typeface="+mn-cs"/>
              </a:rPr>
              <a:t>Never</a:t>
            </a:r>
          </a:p>
          <a:p>
            <a:pPr fontAlgn="auto">
              <a:spcAft>
                <a:spcPts val="0"/>
              </a:spcAft>
              <a:buFont typeface="Arial" pitchFamily="34" charset="0"/>
              <a:buChar char="•"/>
              <a:defRPr/>
            </a:pPr>
            <a:r>
              <a:rPr lang="en-GB" dirty="0" smtClean="0">
                <a:ea typeface="+mn-ea"/>
                <a:cs typeface="+mn-cs"/>
              </a:rPr>
              <a:t>Nothing</a:t>
            </a:r>
          </a:p>
          <a:p>
            <a:pPr fontAlgn="auto">
              <a:spcAft>
                <a:spcPts val="0"/>
              </a:spcAft>
              <a:buFont typeface="Arial" pitchFamily="34" charset="0"/>
              <a:buChar char="•"/>
              <a:defRPr/>
            </a:pPr>
            <a:r>
              <a:rPr lang="en-GB" dirty="0" smtClean="0">
                <a:ea typeface="+mn-ea"/>
                <a:cs typeface="+mn-cs"/>
              </a:rPr>
              <a:t>Awful</a:t>
            </a:r>
          </a:p>
          <a:p>
            <a:pPr fontAlgn="auto">
              <a:spcAft>
                <a:spcPts val="0"/>
              </a:spcAft>
              <a:buFont typeface="Arial" pitchFamily="34" charset="0"/>
              <a:buChar char="•"/>
              <a:defRPr/>
            </a:pPr>
            <a:r>
              <a:rPr lang="en-GB" dirty="0" smtClean="0">
                <a:ea typeface="+mn-ea"/>
                <a:cs typeface="+mn-cs"/>
              </a:rPr>
              <a:t>Bad</a:t>
            </a:r>
          </a:p>
          <a:p>
            <a:pPr fontAlgn="auto">
              <a:spcAft>
                <a:spcPts val="0"/>
              </a:spcAft>
              <a:buFont typeface="Arial" pitchFamily="34" charset="0"/>
              <a:buChar char="•"/>
              <a:defRPr/>
            </a:pPr>
            <a:r>
              <a:rPr lang="en-GB" dirty="0" smtClean="0">
                <a:ea typeface="+mn-ea"/>
                <a:cs typeface="+mn-cs"/>
              </a:rPr>
              <a:t>Fault</a:t>
            </a:r>
          </a:p>
          <a:p>
            <a:pPr fontAlgn="auto">
              <a:spcAft>
                <a:spcPts val="0"/>
              </a:spcAft>
              <a:buFont typeface="Arial" pitchFamily="34" charset="0"/>
              <a:buChar char="•"/>
              <a:defRPr/>
            </a:pPr>
            <a:r>
              <a:rPr lang="en-GB" dirty="0" smtClean="0">
                <a:ea typeface="+mn-ea"/>
                <a:cs typeface="+mn-cs"/>
              </a:rPr>
              <a:t>Hate</a:t>
            </a:r>
          </a:p>
          <a:p>
            <a:pPr fontAlgn="auto">
              <a:spcAft>
                <a:spcPts val="0"/>
              </a:spcAft>
              <a:buFont typeface="Arial" pitchFamily="34" charset="0"/>
              <a:buChar char="•"/>
              <a:defRPr/>
            </a:pPr>
            <a:r>
              <a:rPr lang="en-GB" dirty="0" smtClean="0">
                <a:ea typeface="+mn-ea"/>
                <a:cs typeface="+mn-cs"/>
              </a:rPr>
              <a:t>Mistake</a:t>
            </a:r>
          </a:p>
          <a:p>
            <a:pPr fontAlgn="auto">
              <a:spcAft>
                <a:spcPts val="0"/>
              </a:spcAft>
              <a:buFont typeface="Arial" pitchFamily="34" charset="0"/>
              <a:buChar char="•"/>
              <a:defRPr/>
            </a:pPr>
            <a:r>
              <a:rPr lang="en-GB" dirty="0" smtClean="0">
                <a:ea typeface="+mn-ea"/>
                <a:cs typeface="+mn-cs"/>
              </a:rPr>
              <a:t>Panic</a:t>
            </a:r>
          </a:p>
          <a:p>
            <a:pPr fontAlgn="auto">
              <a:spcAft>
                <a:spcPts val="0"/>
              </a:spcAft>
              <a:buFont typeface="Arial" pitchFamily="34" charset="0"/>
              <a:buChar char="•"/>
              <a:defRPr/>
            </a:pPr>
            <a:r>
              <a:rPr lang="en-GB" dirty="0" smtClean="0">
                <a:ea typeface="+mn-ea"/>
                <a:cs typeface="+mn-cs"/>
              </a:rPr>
              <a:t>Problems</a:t>
            </a:r>
          </a:p>
          <a:p>
            <a:pPr fontAlgn="auto">
              <a:spcAft>
                <a:spcPts val="0"/>
              </a:spcAft>
              <a:buFont typeface="Arial" pitchFamily="34" charset="0"/>
              <a:buChar char="•"/>
              <a:defRPr/>
            </a:pPr>
            <a:r>
              <a:rPr lang="en-GB" dirty="0" smtClean="0">
                <a:ea typeface="+mn-ea"/>
                <a:cs typeface="+mn-cs"/>
              </a:rPr>
              <a:t>I </a:t>
            </a:r>
            <a:endParaRPr lang="en-GB" dirty="0">
              <a:ea typeface="+mn-ea"/>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GB" dirty="0" smtClean="0">
                <a:latin typeface="Cooper Std Black" pitchFamily="18" charset="0"/>
                <a:ea typeface="+mj-ea"/>
                <a:cs typeface="+mj-cs"/>
              </a:rPr>
              <a:t>How much do I have to write?</a:t>
            </a:r>
            <a:endParaRPr lang="en-GB" dirty="0">
              <a:latin typeface="Cooper Std Black" pitchFamily="18" charset="0"/>
              <a:ea typeface="+mj-ea"/>
              <a:cs typeface="+mj-cs"/>
            </a:endParaRPr>
          </a:p>
        </p:txBody>
      </p:sp>
      <p:sp>
        <p:nvSpPr>
          <p:cNvPr id="27650" name="Content Placeholder 6"/>
          <p:cNvSpPr>
            <a:spLocks noGrp="1"/>
          </p:cNvSpPr>
          <p:nvPr>
            <p:ph idx="1"/>
          </p:nvPr>
        </p:nvSpPr>
        <p:spPr/>
        <p:txBody>
          <a:bodyPr/>
          <a:lstStyle/>
          <a:p>
            <a:pPr algn="ctr"/>
            <a:r>
              <a:rPr lang="en-GB" smtClean="0"/>
              <a:t>Electronic application.</a:t>
            </a:r>
          </a:p>
          <a:p>
            <a:pPr algn="ctr"/>
            <a:endParaRPr lang="en-GB" smtClean="0"/>
          </a:p>
          <a:p>
            <a:pPr algn="ctr"/>
            <a:r>
              <a:rPr lang="en-GB" smtClean="0"/>
              <a:t>About 500 words (4000 characters including spaces). This is about 1 side of A4. </a:t>
            </a:r>
          </a:p>
          <a:p>
            <a:pPr algn="ctr"/>
            <a:endParaRPr lang="en-GB" smtClean="0"/>
          </a:p>
          <a:p>
            <a:pPr algn="ctr"/>
            <a:r>
              <a:rPr lang="en-GB" smtClean="0"/>
              <a:t>Write in Microsoft word.</a:t>
            </a:r>
          </a:p>
          <a:p>
            <a:pPr algn="ctr">
              <a:buFont typeface="Arial" pitchFamily="-72" charset="0"/>
              <a:buNone/>
            </a:pPr>
            <a:endParaRPr lang="en-GB" smtClean="0"/>
          </a:p>
          <a:p>
            <a:pPr algn="ctr">
              <a:buFont typeface="Arial" pitchFamily="-72" charset="0"/>
              <a:buNone/>
            </a:pPr>
            <a:endParaRPr lang="en-GB" smtClean="0"/>
          </a:p>
          <a:p>
            <a:pPr algn="ctr">
              <a:buFont typeface="Arial" pitchFamily="-72" charset="0"/>
              <a:buNone/>
            </a:pPr>
            <a:endParaRPr lang="en-GB" smtClean="0"/>
          </a:p>
          <a:p>
            <a:pPr>
              <a:buFont typeface="Arial" pitchFamily="-72" charset="0"/>
              <a:buNone/>
            </a:pPr>
            <a:endParaRPr lang="en-GB" smtClean="0"/>
          </a:p>
          <a:p>
            <a:endParaRPr lang="en-GB"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xfrm>
            <a:off x="381000" y="2133600"/>
            <a:ext cx="8229600" cy="1143000"/>
          </a:xfrm>
        </p:spPr>
        <p:txBody>
          <a:bodyPr/>
          <a:lstStyle/>
          <a:p>
            <a:r>
              <a:rPr lang="en-GB" dirty="0" smtClean="0">
                <a:latin typeface="Cooper Std Black" charset="0"/>
              </a:rPr>
              <a:t>Who do I show it to?</a:t>
            </a:r>
            <a:br>
              <a:rPr lang="en-GB" dirty="0" smtClean="0">
                <a:latin typeface="Cooper Std Black" charset="0"/>
              </a:rPr>
            </a:br>
            <a:r>
              <a:rPr lang="en-GB" dirty="0" smtClean="0">
                <a:latin typeface="Cooper Std Black" charset="0"/>
              </a:rPr>
              <a:t/>
            </a:r>
            <a:br>
              <a:rPr lang="en-GB" dirty="0" smtClean="0">
                <a:latin typeface="Cooper Std Black" charset="0"/>
              </a:rPr>
            </a:br>
            <a:r>
              <a:rPr lang="en-GB" dirty="0" smtClean="0">
                <a:latin typeface="Cooper Std Black" charset="0"/>
              </a:rPr>
              <a:t>1) Your tutor </a:t>
            </a:r>
            <a:br>
              <a:rPr lang="en-GB" dirty="0" smtClean="0">
                <a:latin typeface="Cooper Std Black" charset="0"/>
              </a:rPr>
            </a:br>
            <a:r>
              <a:rPr lang="en-GB" dirty="0" smtClean="0">
                <a:latin typeface="Cooper Std Black" charset="0"/>
              </a:rPr>
              <a:t>2) Subject teacher</a:t>
            </a:r>
            <a:br>
              <a:rPr lang="en-GB" dirty="0" smtClean="0">
                <a:latin typeface="Cooper Std Black" charset="0"/>
              </a:rPr>
            </a:br>
            <a:r>
              <a:rPr lang="en-GB" dirty="0" smtClean="0">
                <a:latin typeface="Cooper Std Black" charset="0"/>
              </a:rPr>
              <a:t>3) Another person </a:t>
            </a:r>
            <a:r>
              <a:rPr lang="en-GB" dirty="0" err="1" smtClean="0">
                <a:latin typeface="Cooper Std Black" charset="0"/>
              </a:rPr>
              <a:t>e.g</a:t>
            </a:r>
            <a:r>
              <a:rPr lang="en-GB" dirty="0" smtClean="0">
                <a:latin typeface="Cooper Std Black" charset="0"/>
              </a:rPr>
              <a:t> </a:t>
            </a:r>
            <a:r>
              <a:rPr lang="en-GB" dirty="0" smtClean="0">
                <a:latin typeface="Cooper Std Black" charset="0"/>
              </a:rPr>
              <a:t>Parent</a:t>
            </a:r>
            <a:r>
              <a:rPr lang="en-GB" dirty="0" smtClean="0">
                <a:latin typeface="Cooper Std Black" charset="0"/>
              </a:rPr>
              <a:t/>
            </a:r>
            <a:br>
              <a:rPr lang="en-GB" dirty="0" smtClean="0">
                <a:latin typeface="Cooper Std Black" charset="0"/>
              </a:rPr>
            </a:br>
            <a:r>
              <a:rPr lang="en-GB" dirty="0" smtClean="0">
                <a:latin typeface="Cooper Std Black" charset="0"/>
              </a:rPr>
              <a:t> </a:t>
            </a:r>
            <a:br>
              <a:rPr lang="en-GB" dirty="0" smtClean="0">
                <a:latin typeface="Cooper Std Black" charset="0"/>
              </a:rPr>
            </a:br>
            <a:endParaRPr lang="en-GB" dirty="0" smtClean="0"/>
          </a:p>
        </p:txBody>
      </p:sp>
      <p:sp>
        <p:nvSpPr>
          <p:cNvPr id="5" name="Cloud Callout 4"/>
          <p:cNvSpPr>
            <a:spLocks noChangeArrowheads="1"/>
          </p:cNvSpPr>
          <p:nvPr/>
        </p:nvSpPr>
        <p:spPr bwMode="auto">
          <a:xfrm>
            <a:off x="533400" y="5143500"/>
            <a:ext cx="4500563" cy="1714500"/>
          </a:xfrm>
          <a:prstGeom prst="cloudCallout">
            <a:avLst>
              <a:gd name="adj1" fmla="val -7991"/>
              <a:gd name="adj2" fmla="val -128796"/>
            </a:avLst>
          </a:prstGeom>
          <a:solidFill>
            <a:schemeClr val="accent1"/>
          </a:solidFill>
          <a:ln w="25400">
            <a:solidFill>
              <a:srgbClr val="385D8A"/>
            </a:solidFill>
            <a:round/>
            <a:headEnd/>
            <a:tailEnd/>
          </a:ln>
        </p:spPr>
        <p:txBody>
          <a:bodyPr anchor="ctr">
            <a:prstTxWarp prst="textNoShape">
              <a:avLst/>
            </a:prstTxWarp>
          </a:bodyPr>
          <a:lstStyle/>
          <a:p>
            <a:pPr algn="ctr" fontAlgn="auto">
              <a:spcBef>
                <a:spcPts val="0"/>
              </a:spcBef>
              <a:spcAft>
                <a:spcPts val="0"/>
              </a:spcAft>
              <a:defRPr/>
            </a:pPr>
            <a:r>
              <a:rPr lang="en-GB" b="1" dirty="0">
                <a:latin typeface="+mn-lt"/>
                <a:ea typeface="+mn-ea"/>
                <a:cs typeface="+mn-cs"/>
              </a:rPr>
              <a:t>Show it to one person at a time and make the changes before you give it to the next person = 3 drafts at least!</a:t>
            </a:r>
          </a:p>
        </p:txBody>
      </p:sp>
      <p:sp>
        <p:nvSpPr>
          <p:cNvPr id="28678" name="AutoShape 6"/>
          <p:cNvSpPr>
            <a:spLocks noChangeArrowheads="1"/>
          </p:cNvSpPr>
          <p:nvPr/>
        </p:nvSpPr>
        <p:spPr bwMode="auto">
          <a:xfrm>
            <a:off x="5486400" y="4343400"/>
            <a:ext cx="3429000" cy="2286000"/>
          </a:xfrm>
          <a:prstGeom prst="cloudCallout">
            <a:avLst>
              <a:gd name="adj1" fmla="val -24861"/>
              <a:gd name="adj2" fmla="val -78194"/>
            </a:avLst>
          </a:prstGeom>
          <a:solidFill>
            <a:srgbClr val="FF9900"/>
          </a:solidFill>
          <a:ln w="9525">
            <a:solidFill>
              <a:schemeClr val="tx1"/>
            </a:solidFill>
            <a:round/>
            <a:headEnd/>
            <a:tailEnd/>
          </a:ln>
        </p:spPr>
        <p:txBody>
          <a:bodyPr wrap="none" anchor="ctr">
            <a:prstTxWarp prst="textNoShape">
              <a:avLst/>
            </a:prstTxWarp>
          </a:bodyPr>
          <a:lstStyle/>
          <a:p>
            <a:pPr algn="ctr"/>
            <a:r>
              <a:rPr lang="en-US" sz="1400" b="1"/>
              <a:t>Your tutor will be the last </a:t>
            </a:r>
          </a:p>
          <a:p>
            <a:pPr algn="ctr"/>
            <a:r>
              <a:rPr lang="en-US" sz="1400" b="1"/>
              <a:t>person to see it and </a:t>
            </a:r>
          </a:p>
          <a:p>
            <a:pPr algn="ctr"/>
            <a:r>
              <a:rPr lang="en-US" sz="1400" b="1"/>
              <a:t>give it the </a:t>
            </a:r>
          </a:p>
          <a:p>
            <a:pPr algn="ctr"/>
            <a:r>
              <a:rPr lang="en-US" sz="1400" b="1"/>
              <a:t>final ok before you attach</a:t>
            </a:r>
          </a:p>
          <a:p>
            <a:pPr algn="ctr"/>
            <a:r>
              <a:rPr lang="en-US" sz="1400" b="1"/>
              <a:t>it to your UCAS application</a:t>
            </a:r>
            <a:r>
              <a:rPr lang="en-US" sz="1400"/>
              <a:t>.</a:t>
            </a:r>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306</TotalTime>
  <Words>1524</Words>
  <Application>Microsoft Office PowerPoint</Application>
  <PresentationFormat>On-screen Show (4:3)</PresentationFormat>
  <Paragraphs>114</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PowerPoint Presentation</vt:lpstr>
      <vt:lpstr>What admissions tutors say...</vt:lpstr>
      <vt:lpstr>What does it look like?</vt:lpstr>
      <vt:lpstr>The opening...</vt:lpstr>
      <vt:lpstr>PowerPoint Presentation</vt:lpstr>
      <vt:lpstr>Main body</vt:lpstr>
      <vt:lpstr>Main body cont..</vt:lpstr>
      <vt:lpstr>Main body cont..</vt:lpstr>
      <vt:lpstr>The rest...</vt:lpstr>
      <vt:lpstr>The rest cont..</vt:lpstr>
      <vt:lpstr>Conclusion</vt:lpstr>
      <vt:lpstr>PowerPoint Presentation</vt:lpstr>
      <vt:lpstr>How much do I have to write?</vt:lpstr>
      <vt:lpstr>Who do I show it to?  1) Your tutor  2) Subject teacher 3) Another person e.g Parent   </vt:lpstr>
    </vt:vector>
  </TitlesOfParts>
  <Company>St Pauls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am I?</dc:title>
  <dc:creator>DNR</dc:creator>
  <cp:lastModifiedBy>DSmith</cp:lastModifiedBy>
  <cp:revision>42</cp:revision>
  <dcterms:created xsi:type="dcterms:W3CDTF">2011-05-24T09:49:24Z</dcterms:created>
  <dcterms:modified xsi:type="dcterms:W3CDTF">2015-06-29T20:00:35Z</dcterms:modified>
</cp:coreProperties>
</file>